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73" r:id="rId2"/>
    <p:sldId id="274" r:id="rId3"/>
    <p:sldId id="275" r:id="rId4"/>
    <p:sldId id="279" r:id="rId5"/>
    <p:sldId id="272" r:id="rId6"/>
    <p:sldId id="280" r:id="rId7"/>
    <p:sldId id="281" r:id="rId8"/>
    <p:sldId id="282" r:id="rId9"/>
    <p:sldId id="283" r:id="rId10"/>
    <p:sldId id="284" r:id="rId11"/>
    <p:sldId id="276" r:id="rId12"/>
    <p:sldId id="334" r:id="rId13"/>
    <p:sldId id="291" r:id="rId14"/>
    <p:sldId id="330" r:id="rId15"/>
    <p:sldId id="331" r:id="rId16"/>
    <p:sldId id="294" r:id="rId17"/>
    <p:sldId id="345" r:id="rId18"/>
    <p:sldId id="277" r:id="rId19"/>
    <p:sldId id="347" r:id="rId20"/>
    <p:sldId id="348" r:id="rId21"/>
    <p:sldId id="349" r:id="rId22"/>
    <p:sldId id="346" r:id="rId23"/>
    <p:sldId id="350" r:id="rId24"/>
    <p:sldId id="296" r:id="rId25"/>
    <p:sldId id="327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40" r:id="rId38"/>
    <p:sldId id="341" r:id="rId39"/>
    <p:sldId id="351" r:id="rId40"/>
    <p:sldId id="352" r:id="rId41"/>
    <p:sldId id="355" r:id="rId42"/>
    <p:sldId id="356" r:id="rId43"/>
    <p:sldId id="357" r:id="rId44"/>
    <p:sldId id="358" r:id="rId45"/>
    <p:sldId id="359" r:id="rId46"/>
    <p:sldId id="360" r:id="rId47"/>
    <p:sldId id="342" r:id="rId48"/>
    <p:sldId id="343" r:id="rId49"/>
    <p:sldId id="344" r:id="rId50"/>
    <p:sldId id="278" r:id="rId51"/>
    <p:sldId id="310" r:id="rId52"/>
    <p:sldId id="332" r:id="rId53"/>
    <p:sldId id="311" r:id="rId54"/>
    <p:sldId id="312" r:id="rId55"/>
    <p:sldId id="313" r:id="rId56"/>
    <p:sldId id="314" r:id="rId57"/>
    <p:sldId id="319" r:id="rId58"/>
    <p:sldId id="320" r:id="rId59"/>
    <p:sldId id="321" r:id="rId60"/>
    <p:sldId id="286" r:id="rId61"/>
    <p:sldId id="322" r:id="rId62"/>
    <p:sldId id="323" r:id="rId63"/>
    <p:sldId id="324" r:id="rId6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ECFF"/>
    <a:srgbClr val="CCFFFF"/>
    <a:srgbClr val="66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287" autoAdjust="0"/>
  </p:normalViewPr>
  <p:slideViewPr>
    <p:cSldViewPr>
      <p:cViewPr>
        <p:scale>
          <a:sx n="150" d="100"/>
          <a:sy n="150" d="100"/>
        </p:scale>
        <p:origin x="-504" y="7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istrator\&#26700;&#38754;\2014&#24180;&#34892;&#25919;&#22788;&#23545;&#22806;&#20844;&#24067;&#25968;&#25454;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plotArea>
      <c:layout>
        <c:manualLayout>
          <c:layoutTarget val="inner"/>
          <c:xMode val="edge"/>
          <c:yMode val="edge"/>
          <c:x val="0.10590277777777779"/>
          <c:y val="4.3887147335423433E-2"/>
          <c:w val="0.70312500000000433"/>
          <c:h val="0.85266457680250785"/>
        </c:manualLayout>
      </c:layout>
      <c:barChart>
        <c:barDir val="col"/>
        <c:grouping val="clustered"/>
        <c:ser>
          <c:idx val="1"/>
          <c:order val="0"/>
          <c:tx>
            <c:strRef>
              <c:f>'对外指标 '!$X$46</c:f>
              <c:strCache>
                <c:ptCount val="1"/>
                <c:pt idx="0">
                  <c:v>轴承销售收入Bearing turnover
</c:v>
                </c:pt>
              </c:strCache>
            </c:strRef>
          </c:tx>
          <c:cat>
            <c:numRef>
              <c:f>'对外指标 '!$W$47:$W$54</c:f>
              <c:numCache>
                <c:formatCode>General</c:formatCod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numCache>
            </c:numRef>
          </c:cat>
          <c:val>
            <c:numRef>
              <c:f>'对外指标 '!$X$47:$X$54</c:f>
              <c:numCache>
                <c:formatCode>0.00_);[Red]\(0.00\)</c:formatCode>
                <c:ptCount val="8"/>
                <c:pt idx="0">
                  <c:v>18.04</c:v>
                </c:pt>
                <c:pt idx="1">
                  <c:v>21.8</c:v>
                </c:pt>
                <c:pt idx="2">
                  <c:v>25.2</c:v>
                </c:pt>
                <c:pt idx="3">
                  <c:v>27.3</c:v>
                </c:pt>
                <c:pt idx="4">
                  <c:v>36.200000000000003</c:v>
                </c:pt>
                <c:pt idx="5">
                  <c:v>50.5</c:v>
                </c:pt>
                <c:pt idx="6">
                  <c:v>55.8</c:v>
                </c:pt>
                <c:pt idx="7">
                  <c:v>65</c:v>
                </c:pt>
              </c:numCache>
            </c:numRef>
          </c:val>
        </c:ser>
        <c:ser>
          <c:idx val="2"/>
          <c:order val="1"/>
          <c:tx>
            <c:strRef>
              <c:f>'对外指标 '!$Y$46</c:f>
              <c:strCache>
                <c:ptCount val="1"/>
                <c:pt idx="0">
                  <c:v>集团销售收入Group turnover
</c:v>
                </c:pt>
              </c:strCache>
            </c:strRef>
          </c:tx>
          <c:cat>
            <c:numRef>
              <c:f>'对外指标 '!$W$47:$W$54</c:f>
              <c:numCache>
                <c:formatCode>General</c:formatCod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numCache>
            </c:numRef>
          </c:cat>
          <c:val>
            <c:numRef>
              <c:f>'对外指标 '!$Y$47:$Y$54</c:f>
              <c:numCache>
                <c:formatCode>0.00_);[Red]\(0.00\)</c:formatCode>
                <c:ptCount val="8"/>
                <c:pt idx="0">
                  <c:v>40.1</c:v>
                </c:pt>
                <c:pt idx="1">
                  <c:v>48</c:v>
                </c:pt>
                <c:pt idx="2">
                  <c:v>55.7</c:v>
                </c:pt>
                <c:pt idx="3">
                  <c:v>60.8</c:v>
                </c:pt>
                <c:pt idx="4">
                  <c:v>74.2</c:v>
                </c:pt>
                <c:pt idx="5">
                  <c:v>90.2</c:v>
                </c:pt>
                <c:pt idx="6">
                  <c:v>102.8</c:v>
                </c:pt>
                <c:pt idx="7">
                  <c:v>120</c:v>
                </c:pt>
              </c:numCache>
            </c:numRef>
          </c:val>
        </c:ser>
        <c:axId val="78703232"/>
        <c:axId val="78770560"/>
      </c:barChart>
      <c:catAx>
        <c:axId val="787032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ko-KR"/>
          </a:p>
        </c:txPr>
        <c:crossAx val="78770560"/>
        <c:crosses val="autoZero"/>
        <c:auto val="1"/>
        <c:lblAlgn val="ctr"/>
        <c:lblOffset val="100"/>
      </c:catAx>
      <c:valAx>
        <c:axId val="78770560"/>
        <c:scaling>
          <c:orientation val="minMax"/>
        </c:scaling>
        <c:axPos val="l"/>
        <c:majorGridlines/>
        <c:numFmt formatCode="0.00_);[Red]\(0.00\)" sourceLinked="1"/>
        <c:tickLblPos val="nextTo"/>
        <c:txPr>
          <a:bodyPr/>
          <a:lstStyle/>
          <a:p>
            <a:pPr>
              <a:defRPr sz="1400"/>
            </a:pPr>
            <a:endParaRPr lang="ko-KR"/>
          </a:p>
        </c:txPr>
        <c:crossAx val="78703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55555555555569"/>
          <c:y val="0.23138317741630271"/>
          <c:w val="0.19212962962962837"/>
          <c:h val="0.36140925957922981"/>
        </c:manualLayout>
      </c:layout>
      <c:txPr>
        <a:bodyPr/>
        <a:lstStyle/>
        <a:p>
          <a:pPr>
            <a:defRPr sz="1400"/>
          </a:pPr>
          <a:endParaRPr lang="ko-KR"/>
        </a:p>
      </c:txPr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841BD1-E28E-41CD-AEC9-12FD92122DC0}" type="doc">
      <dgm:prSet loTypeId="urn:microsoft.com/office/officeart/2005/8/layout/vList6" loCatId="process" qsTypeId="urn:microsoft.com/office/officeart/2005/8/quickstyle/simple1#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6A8FAE3-73AB-4634-9966-474C0156BEB5}">
      <dgm:prSet phldrT="[Text]" custT="1"/>
      <dgm:spPr>
        <a:solidFill>
          <a:srgbClr val="336699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en-US" sz="1600" dirty="0" smtClean="0"/>
            <a:t>Incoming Material Inspection</a:t>
          </a:r>
          <a:endParaRPr lang="en-US" sz="1600" dirty="0"/>
        </a:p>
      </dgm:t>
    </dgm:pt>
    <dgm:pt modelId="{AE29D5AA-162A-42AB-B65F-36894BBB11FE}" type="parTrans" cxnId="{8ECBF4EE-4188-4ECB-85D3-450B9A601FFE}">
      <dgm:prSet/>
      <dgm:spPr/>
      <dgm:t>
        <a:bodyPr/>
        <a:lstStyle/>
        <a:p>
          <a:endParaRPr lang="en-US" sz="1600"/>
        </a:p>
      </dgm:t>
    </dgm:pt>
    <dgm:pt modelId="{09284949-9128-44CE-A697-AA860DC07CA7}" type="sibTrans" cxnId="{8ECBF4EE-4188-4ECB-85D3-450B9A601FFE}">
      <dgm:prSet custT="1"/>
      <dgm:spPr/>
      <dgm:t>
        <a:bodyPr/>
        <a:lstStyle/>
        <a:p>
          <a:endParaRPr lang="en-US" sz="1600"/>
        </a:p>
      </dgm:t>
    </dgm:pt>
    <dgm:pt modelId="{B6543AD4-031F-4E91-88CB-D234609D045C}">
      <dgm:prSet phldrT="[Text]" custT="1"/>
      <dgm:spPr>
        <a:solidFill>
          <a:srgbClr val="336699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en-US" sz="1600" dirty="0" smtClean="0"/>
            <a:t>         Heat Treatment</a:t>
          </a:r>
          <a:r>
            <a:rPr lang="zh-CN" altLang="en-US" sz="1600" dirty="0" smtClean="0"/>
            <a:t>          </a:t>
          </a:r>
          <a:endParaRPr lang="en-US" sz="1600" dirty="0"/>
        </a:p>
      </dgm:t>
    </dgm:pt>
    <dgm:pt modelId="{E202E5C0-8C6D-4B9C-BF07-0CDACCB4A363}" type="parTrans" cxnId="{D13DD971-8302-42BE-B6C5-FE62286C1174}">
      <dgm:prSet/>
      <dgm:spPr/>
      <dgm:t>
        <a:bodyPr/>
        <a:lstStyle/>
        <a:p>
          <a:endParaRPr lang="en-US" sz="1600"/>
        </a:p>
      </dgm:t>
    </dgm:pt>
    <dgm:pt modelId="{65DF0CEE-0573-4C35-A819-BA795FDD7A36}" type="sibTrans" cxnId="{D13DD971-8302-42BE-B6C5-FE62286C1174}">
      <dgm:prSet custT="1"/>
      <dgm:spPr/>
      <dgm:t>
        <a:bodyPr/>
        <a:lstStyle/>
        <a:p>
          <a:endParaRPr lang="en-US" sz="1600"/>
        </a:p>
      </dgm:t>
    </dgm:pt>
    <dgm:pt modelId="{74A1DD96-4AA0-4D31-90DF-D468E5047E8F}">
      <dgm:prSet phldrT="[Text]" custT="1"/>
      <dgm:spPr/>
      <dgm:t>
        <a:bodyPr anchor="ctr"/>
        <a:lstStyle/>
        <a:p>
          <a:pPr marL="288925" indent="-120650" algn="l"/>
          <a:r>
            <a:rPr lang="en-US" sz="1400" dirty="0" smtClean="0"/>
            <a:t>Automated lines </a:t>
          </a:r>
          <a:endParaRPr lang="en-US" sz="1400" dirty="0"/>
        </a:p>
      </dgm:t>
    </dgm:pt>
    <dgm:pt modelId="{8910F51D-2B2F-4AFC-9DBC-B5ABC73EE16C}" type="parTrans" cxnId="{1748BBD0-6E87-45E6-BCBB-83A131414FF9}">
      <dgm:prSet/>
      <dgm:spPr/>
      <dgm:t>
        <a:bodyPr/>
        <a:lstStyle/>
        <a:p>
          <a:endParaRPr lang="en-US" sz="1600"/>
        </a:p>
      </dgm:t>
    </dgm:pt>
    <dgm:pt modelId="{4520D903-9E0E-4188-9E3E-2DD6DB762B08}" type="sibTrans" cxnId="{1748BBD0-6E87-45E6-BCBB-83A131414FF9}">
      <dgm:prSet/>
      <dgm:spPr/>
      <dgm:t>
        <a:bodyPr/>
        <a:lstStyle/>
        <a:p>
          <a:endParaRPr lang="en-US" sz="1600"/>
        </a:p>
      </dgm:t>
    </dgm:pt>
    <dgm:pt modelId="{B17AFC46-D851-41C6-A9FC-D8EB583ACC68}">
      <dgm:prSet phldrT="[Text]" custT="1"/>
      <dgm:spPr/>
      <dgm:t>
        <a:bodyPr anchor="ctr"/>
        <a:lstStyle/>
        <a:p>
          <a:pPr marL="288925" indent="-120650" algn="l"/>
          <a:r>
            <a:rPr lang="en-US" sz="1400" dirty="0" smtClean="0"/>
            <a:t>SPC, continuous monitoring</a:t>
          </a:r>
          <a:endParaRPr lang="en-US" sz="1400" dirty="0"/>
        </a:p>
      </dgm:t>
    </dgm:pt>
    <dgm:pt modelId="{1B0B481C-6430-48E1-8F48-2F45CE2A3D9C}" type="parTrans" cxnId="{60FF7EF3-3BFA-4129-A39F-3B878BD89F77}">
      <dgm:prSet/>
      <dgm:spPr/>
      <dgm:t>
        <a:bodyPr/>
        <a:lstStyle/>
        <a:p>
          <a:endParaRPr lang="en-US" sz="1600"/>
        </a:p>
      </dgm:t>
    </dgm:pt>
    <dgm:pt modelId="{4DDA1428-332F-412F-BD58-02D46FAA1494}" type="sibTrans" cxnId="{60FF7EF3-3BFA-4129-A39F-3B878BD89F77}">
      <dgm:prSet/>
      <dgm:spPr/>
      <dgm:t>
        <a:bodyPr/>
        <a:lstStyle/>
        <a:p>
          <a:endParaRPr lang="en-US" sz="1600"/>
        </a:p>
      </dgm:t>
    </dgm:pt>
    <dgm:pt modelId="{A67AEC9F-B42D-444F-8EDB-F3021BD0C3D3}">
      <dgm:prSet phldrT="[Text]" custT="1"/>
      <dgm:spPr>
        <a:solidFill>
          <a:srgbClr val="336699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en-US" sz="1600" dirty="0" smtClean="0"/>
            <a:t>Grinding</a:t>
          </a:r>
          <a:endParaRPr lang="en-US" sz="1600" dirty="0"/>
        </a:p>
      </dgm:t>
    </dgm:pt>
    <dgm:pt modelId="{71D825DA-52D5-4769-B485-00F02BB97AFD}" type="parTrans" cxnId="{4C429009-C6B8-47C7-B001-9C72D780939A}">
      <dgm:prSet/>
      <dgm:spPr/>
      <dgm:t>
        <a:bodyPr/>
        <a:lstStyle/>
        <a:p>
          <a:endParaRPr lang="en-US" sz="1600"/>
        </a:p>
      </dgm:t>
    </dgm:pt>
    <dgm:pt modelId="{B0BEB16A-C14D-4F22-A721-8581176DEDDB}" type="sibTrans" cxnId="{4C429009-C6B8-47C7-B001-9C72D780939A}">
      <dgm:prSet custT="1"/>
      <dgm:spPr/>
      <dgm:t>
        <a:bodyPr/>
        <a:lstStyle/>
        <a:p>
          <a:endParaRPr lang="en-US" sz="1600"/>
        </a:p>
      </dgm:t>
    </dgm:pt>
    <dgm:pt modelId="{0A772517-A07E-4260-9BAD-5BBFF83B0B1D}">
      <dgm:prSet phldrT="[Text]" custT="1"/>
      <dgm:spPr/>
      <dgm:t>
        <a:bodyPr anchor="ctr"/>
        <a:lstStyle/>
        <a:p>
          <a:pPr marL="288925" indent="-120650" algn="l"/>
          <a:r>
            <a:rPr lang="en-US" sz="1400" dirty="0" smtClean="0"/>
            <a:t>Automatic NC grinding machine</a:t>
          </a:r>
          <a:endParaRPr lang="en-US" sz="1400" dirty="0"/>
        </a:p>
      </dgm:t>
    </dgm:pt>
    <dgm:pt modelId="{BC1C2FAB-97F7-46AF-9175-F49532CC7BDD}" type="parTrans" cxnId="{542BC82B-0107-4BC8-90FD-29BD3CC98FF6}">
      <dgm:prSet/>
      <dgm:spPr/>
      <dgm:t>
        <a:bodyPr/>
        <a:lstStyle/>
        <a:p>
          <a:endParaRPr lang="en-US" sz="1600"/>
        </a:p>
      </dgm:t>
    </dgm:pt>
    <dgm:pt modelId="{49115B8C-DA98-4379-8624-CFDD0FE2FA65}" type="sibTrans" cxnId="{542BC82B-0107-4BC8-90FD-29BD3CC98FF6}">
      <dgm:prSet/>
      <dgm:spPr/>
      <dgm:t>
        <a:bodyPr/>
        <a:lstStyle/>
        <a:p>
          <a:endParaRPr lang="en-US" sz="1600"/>
        </a:p>
      </dgm:t>
    </dgm:pt>
    <dgm:pt modelId="{F8623F13-6C9E-4E3D-A9B6-449C88E8E934}">
      <dgm:prSet phldrT="[Text]" custT="1"/>
      <dgm:spPr/>
      <dgm:t>
        <a:bodyPr anchor="ctr"/>
        <a:lstStyle/>
        <a:p>
          <a:pPr marL="288925" indent="-120650" algn="l"/>
          <a:r>
            <a:rPr lang="en-US" sz="1400" dirty="0" smtClean="0"/>
            <a:t>SPC, 100% online ID and OD inspections</a:t>
          </a:r>
          <a:endParaRPr lang="en-US" sz="1400" dirty="0"/>
        </a:p>
      </dgm:t>
    </dgm:pt>
    <dgm:pt modelId="{20880AE7-7085-45DE-8B8B-B11139650AE6}" type="parTrans" cxnId="{3D0FFFD1-0423-49C3-843F-407242AB7CDC}">
      <dgm:prSet/>
      <dgm:spPr/>
      <dgm:t>
        <a:bodyPr/>
        <a:lstStyle/>
        <a:p>
          <a:endParaRPr lang="en-US" sz="1600"/>
        </a:p>
      </dgm:t>
    </dgm:pt>
    <dgm:pt modelId="{5761F079-8C00-4E74-B957-69BE37DD4046}" type="sibTrans" cxnId="{3D0FFFD1-0423-49C3-843F-407242AB7CDC}">
      <dgm:prSet/>
      <dgm:spPr/>
      <dgm:t>
        <a:bodyPr/>
        <a:lstStyle/>
        <a:p>
          <a:endParaRPr lang="en-US" sz="1600"/>
        </a:p>
      </dgm:t>
    </dgm:pt>
    <dgm:pt modelId="{7A5D582D-1854-4E31-B101-75ACC23CC62B}">
      <dgm:prSet phldrT="[Text]" custT="1"/>
      <dgm:spPr>
        <a:solidFill>
          <a:srgbClr val="336699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en-US" sz="1600" dirty="0" smtClean="0"/>
            <a:t>     Forging</a:t>
          </a:r>
          <a:r>
            <a:rPr lang="en-US" altLang="zh-CN" sz="1600" dirty="0" smtClean="0"/>
            <a:t>            </a:t>
          </a:r>
          <a:endParaRPr lang="en-US" sz="1600" dirty="0"/>
        </a:p>
      </dgm:t>
    </dgm:pt>
    <dgm:pt modelId="{E25D5F3B-CCF1-44CA-BC14-551C28AD5633}" type="parTrans" cxnId="{FAB3B6FE-84B2-4FDE-B1D9-221F3F30860E}">
      <dgm:prSet/>
      <dgm:spPr/>
      <dgm:t>
        <a:bodyPr/>
        <a:lstStyle/>
        <a:p>
          <a:endParaRPr lang="en-US" sz="1600"/>
        </a:p>
      </dgm:t>
    </dgm:pt>
    <dgm:pt modelId="{ACCD30B0-B864-438A-9703-3602C60D5C65}" type="sibTrans" cxnId="{FAB3B6FE-84B2-4FDE-B1D9-221F3F30860E}">
      <dgm:prSet custT="1"/>
      <dgm:spPr/>
      <dgm:t>
        <a:bodyPr/>
        <a:lstStyle/>
        <a:p>
          <a:endParaRPr lang="en-US" sz="1600"/>
        </a:p>
      </dgm:t>
    </dgm:pt>
    <dgm:pt modelId="{249FB80D-F53E-4A4B-9E6A-3A80DB9EA463}">
      <dgm:prSet phldrT="[Text]" custT="1"/>
      <dgm:spPr>
        <a:solidFill>
          <a:srgbClr val="336699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en-US" sz="1600" dirty="0" smtClean="0"/>
            <a:t>Assembly</a:t>
          </a:r>
          <a:r>
            <a:rPr lang="zh-CN" altLang="en-US" sz="1600" dirty="0" smtClean="0"/>
            <a:t>      </a:t>
          </a:r>
          <a:endParaRPr lang="en-US" sz="1600" dirty="0"/>
        </a:p>
      </dgm:t>
    </dgm:pt>
    <dgm:pt modelId="{646E4C32-2BD9-4BC4-AFD4-DC3BA9419C95}" type="parTrans" cxnId="{AC65B2BD-34F5-43DF-88BD-8D962D2BA2A6}">
      <dgm:prSet/>
      <dgm:spPr/>
      <dgm:t>
        <a:bodyPr/>
        <a:lstStyle/>
        <a:p>
          <a:endParaRPr lang="en-US" sz="1600"/>
        </a:p>
      </dgm:t>
    </dgm:pt>
    <dgm:pt modelId="{64D5AC26-D1C0-48D0-9D3D-5866E10A5BBB}" type="sibTrans" cxnId="{AC65B2BD-34F5-43DF-88BD-8D962D2BA2A6}">
      <dgm:prSet/>
      <dgm:spPr/>
      <dgm:t>
        <a:bodyPr/>
        <a:lstStyle/>
        <a:p>
          <a:endParaRPr lang="en-US" sz="1600"/>
        </a:p>
      </dgm:t>
    </dgm:pt>
    <dgm:pt modelId="{79A63F76-F94C-4F9D-8196-56B658A29AC0}">
      <dgm:prSet phldrT="[Text]" custT="1"/>
      <dgm:spPr>
        <a:solidFill>
          <a:srgbClr val="336699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en-US" sz="1600" dirty="0" smtClean="0"/>
            <a:t>Inspection</a:t>
          </a:r>
          <a:r>
            <a:rPr lang="en-US" altLang="zh-CN" sz="1600" dirty="0" smtClean="0"/>
            <a:t>             </a:t>
          </a:r>
          <a:endParaRPr lang="en-US" sz="1600" dirty="0"/>
        </a:p>
      </dgm:t>
    </dgm:pt>
    <dgm:pt modelId="{B6DEE7BA-B78A-4D86-90D9-263E2097F64F}" type="parTrans" cxnId="{D29BD8D4-8C53-4326-B750-3AB87F85BD0C}">
      <dgm:prSet/>
      <dgm:spPr/>
      <dgm:t>
        <a:bodyPr/>
        <a:lstStyle/>
        <a:p>
          <a:endParaRPr lang="en-US" sz="1800"/>
        </a:p>
      </dgm:t>
    </dgm:pt>
    <dgm:pt modelId="{370C146B-532A-49FA-844E-4707E094C6BF}" type="sibTrans" cxnId="{D29BD8D4-8C53-4326-B750-3AB87F85BD0C}">
      <dgm:prSet/>
      <dgm:spPr/>
      <dgm:t>
        <a:bodyPr/>
        <a:lstStyle/>
        <a:p>
          <a:endParaRPr lang="en-US" sz="1800"/>
        </a:p>
      </dgm:t>
    </dgm:pt>
    <dgm:pt modelId="{13AD3112-70DE-44E0-BC15-2E3E474F4A76}">
      <dgm:prSet phldrT="[Text]" custT="1"/>
      <dgm:spPr>
        <a:solidFill>
          <a:srgbClr val="336699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en-US" sz="1600" dirty="0" smtClean="0"/>
            <a:t>Packing &amp; Shipping</a:t>
          </a:r>
        </a:p>
      </dgm:t>
    </dgm:pt>
    <dgm:pt modelId="{287498A5-6193-4547-ADC7-6AD60A5AF74A}" type="parTrans" cxnId="{B79E2A96-4584-4D88-9510-E6F259806FA8}">
      <dgm:prSet/>
      <dgm:spPr/>
      <dgm:t>
        <a:bodyPr/>
        <a:lstStyle/>
        <a:p>
          <a:endParaRPr lang="en-US" sz="1800"/>
        </a:p>
      </dgm:t>
    </dgm:pt>
    <dgm:pt modelId="{0D3A2817-8685-4DCC-BA4B-B7E6B7FCC7A2}" type="sibTrans" cxnId="{B79E2A96-4584-4D88-9510-E6F259806FA8}">
      <dgm:prSet/>
      <dgm:spPr/>
      <dgm:t>
        <a:bodyPr/>
        <a:lstStyle/>
        <a:p>
          <a:endParaRPr lang="en-US" sz="1800"/>
        </a:p>
      </dgm:t>
    </dgm:pt>
    <dgm:pt modelId="{1C048A22-9EB2-41E8-8F7F-11E5671C28B6}">
      <dgm:prSet phldrT="[Text]"/>
      <dgm:spPr/>
      <dgm:t>
        <a:bodyPr anchor="ctr"/>
        <a:lstStyle/>
        <a:p>
          <a:pPr marL="288925" indent="-117475"/>
          <a:r>
            <a:rPr lang="en-US" dirty="0" smtClean="0"/>
            <a:t>Automatic assembly lines (100% radial clearance inspection, grease presence test)</a:t>
          </a:r>
          <a:endParaRPr lang="en-US" dirty="0"/>
        </a:p>
      </dgm:t>
    </dgm:pt>
    <dgm:pt modelId="{3BA55BEF-5EE5-402D-8C0E-AB209ACA6199}" type="parTrans" cxnId="{A6DA8EBA-0023-4B4C-B7BF-635F6498D45F}">
      <dgm:prSet/>
      <dgm:spPr/>
      <dgm:t>
        <a:bodyPr/>
        <a:lstStyle/>
        <a:p>
          <a:endParaRPr lang="en-US"/>
        </a:p>
      </dgm:t>
    </dgm:pt>
    <dgm:pt modelId="{D918532F-730F-478C-AB36-44388D1B1A8E}" type="sibTrans" cxnId="{A6DA8EBA-0023-4B4C-B7BF-635F6498D45F}">
      <dgm:prSet/>
      <dgm:spPr/>
      <dgm:t>
        <a:bodyPr/>
        <a:lstStyle/>
        <a:p>
          <a:endParaRPr lang="en-US"/>
        </a:p>
      </dgm:t>
    </dgm:pt>
    <dgm:pt modelId="{2A676DBE-CCDF-4438-AC26-BBD9B5A0D648}">
      <dgm:prSet/>
      <dgm:spPr/>
      <dgm:t>
        <a:bodyPr anchor="ctr"/>
        <a:lstStyle/>
        <a:p>
          <a:pPr marL="288925" indent="-120650"/>
          <a:r>
            <a:rPr lang="en-US" dirty="0" smtClean="0"/>
            <a:t>100% noise inspection (Anderometer)</a:t>
          </a:r>
          <a:endParaRPr lang="en-US" dirty="0"/>
        </a:p>
      </dgm:t>
    </dgm:pt>
    <dgm:pt modelId="{F768E1FB-4124-44A2-9A90-9096333700C0}" type="parTrans" cxnId="{957E7A96-2E59-4884-8D7E-E49455AC5306}">
      <dgm:prSet/>
      <dgm:spPr/>
      <dgm:t>
        <a:bodyPr/>
        <a:lstStyle/>
        <a:p>
          <a:endParaRPr lang="en-US"/>
        </a:p>
      </dgm:t>
    </dgm:pt>
    <dgm:pt modelId="{8032861C-C7E3-401C-AE52-F934D8203356}" type="sibTrans" cxnId="{957E7A96-2E59-4884-8D7E-E49455AC5306}">
      <dgm:prSet/>
      <dgm:spPr/>
      <dgm:t>
        <a:bodyPr/>
        <a:lstStyle/>
        <a:p>
          <a:endParaRPr lang="en-US"/>
        </a:p>
      </dgm:t>
    </dgm:pt>
    <dgm:pt modelId="{DFE47A14-55B6-4864-887F-428D99A95422}">
      <dgm:prSet/>
      <dgm:spPr/>
      <dgm:t>
        <a:bodyPr anchor="ctr"/>
        <a:lstStyle/>
        <a:p>
          <a:pPr marL="288925" indent="-120650"/>
          <a:r>
            <a:rPr lang="en-US" dirty="0" smtClean="0"/>
            <a:t>100% visual inspection</a:t>
          </a:r>
          <a:endParaRPr lang="en-US" dirty="0"/>
        </a:p>
      </dgm:t>
    </dgm:pt>
    <dgm:pt modelId="{2891EE07-205D-41D6-AE1B-D5749AEA8255}" type="parTrans" cxnId="{FC092B54-0B94-407A-9D36-8D96D55006A3}">
      <dgm:prSet/>
      <dgm:spPr/>
      <dgm:t>
        <a:bodyPr/>
        <a:lstStyle/>
        <a:p>
          <a:endParaRPr lang="en-US"/>
        </a:p>
      </dgm:t>
    </dgm:pt>
    <dgm:pt modelId="{66E15C08-A499-4B3E-A2EE-E18A512778D8}" type="sibTrans" cxnId="{FC092B54-0B94-407A-9D36-8D96D55006A3}">
      <dgm:prSet/>
      <dgm:spPr/>
      <dgm:t>
        <a:bodyPr/>
        <a:lstStyle/>
        <a:p>
          <a:endParaRPr lang="en-US"/>
        </a:p>
      </dgm:t>
    </dgm:pt>
    <dgm:pt modelId="{8021201B-1E77-4DC4-AADC-509782367966}">
      <dgm:prSet phldrT="[Text]"/>
      <dgm:spPr/>
      <dgm:t>
        <a:bodyPr anchor="ctr"/>
        <a:lstStyle/>
        <a:p>
          <a:pPr marL="288925" indent="-120650"/>
          <a:r>
            <a:rPr lang="en-US" dirty="0" smtClean="0"/>
            <a:t>Automated lines </a:t>
          </a:r>
          <a:endParaRPr lang="en-US" dirty="0"/>
        </a:p>
      </dgm:t>
    </dgm:pt>
    <dgm:pt modelId="{E68DB8B4-AC2C-4259-BBEB-ADAFB123FDC6}" type="parTrans" cxnId="{7316A5A2-7F8B-43FD-8540-AFF7AA8B4F23}">
      <dgm:prSet/>
      <dgm:spPr/>
      <dgm:t>
        <a:bodyPr/>
        <a:lstStyle/>
        <a:p>
          <a:endParaRPr lang="en-US"/>
        </a:p>
      </dgm:t>
    </dgm:pt>
    <dgm:pt modelId="{CEB8B21E-049D-404E-9348-10E73FFB0351}" type="sibTrans" cxnId="{7316A5A2-7F8B-43FD-8540-AFF7AA8B4F23}">
      <dgm:prSet/>
      <dgm:spPr/>
      <dgm:t>
        <a:bodyPr/>
        <a:lstStyle/>
        <a:p>
          <a:endParaRPr lang="en-US"/>
        </a:p>
      </dgm:t>
    </dgm:pt>
    <dgm:pt modelId="{14A2982B-6517-4BDF-B3F5-FC276C744971}">
      <dgm:prSet phldrT="[Text]"/>
      <dgm:spPr/>
      <dgm:t>
        <a:bodyPr anchor="ctr"/>
        <a:lstStyle/>
        <a:p>
          <a:pPr marL="288925" indent="-120650"/>
          <a:r>
            <a:rPr lang="en-US" dirty="0" smtClean="0"/>
            <a:t>SPC, gauges, continuous monitoring</a:t>
          </a:r>
          <a:endParaRPr lang="en-US" dirty="0"/>
        </a:p>
      </dgm:t>
    </dgm:pt>
    <dgm:pt modelId="{88390234-E02D-4D11-AC4E-E1FEC21E1E43}" type="parTrans" cxnId="{E3F9CDB1-5CB2-4049-9511-F1E6BD25C9EA}">
      <dgm:prSet/>
      <dgm:spPr/>
      <dgm:t>
        <a:bodyPr/>
        <a:lstStyle/>
        <a:p>
          <a:endParaRPr lang="en-US"/>
        </a:p>
      </dgm:t>
    </dgm:pt>
    <dgm:pt modelId="{CDD2B7F8-598F-4980-8C87-8C196774FB45}" type="sibTrans" cxnId="{E3F9CDB1-5CB2-4049-9511-F1E6BD25C9EA}">
      <dgm:prSet/>
      <dgm:spPr/>
      <dgm:t>
        <a:bodyPr/>
        <a:lstStyle/>
        <a:p>
          <a:endParaRPr lang="en-US"/>
        </a:p>
      </dgm:t>
    </dgm:pt>
    <dgm:pt modelId="{E5631468-3DDF-4AB4-8124-1BE9E695EBB2}">
      <dgm:prSet phldrT="[Text]"/>
      <dgm:spPr/>
      <dgm:t>
        <a:bodyPr anchor="ctr"/>
        <a:lstStyle/>
        <a:p>
          <a:pPr marL="288925" indent="-120650">
            <a:lnSpc>
              <a:spcPct val="100000"/>
            </a:lnSpc>
          </a:pPr>
          <a:r>
            <a:rPr lang="en-US" dirty="0" smtClean="0"/>
            <a:t>Suppliers audit, continuous improvements</a:t>
          </a:r>
          <a:endParaRPr lang="en-US" dirty="0"/>
        </a:p>
      </dgm:t>
    </dgm:pt>
    <dgm:pt modelId="{113462AD-7DE7-480A-9965-DDCCD774369C}" type="parTrans" cxnId="{42EB73D7-5B7B-4B3B-B226-624A7B454B57}">
      <dgm:prSet/>
      <dgm:spPr/>
      <dgm:t>
        <a:bodyPr/>
        <a:lstStyle/>
        <a:p>
          <a:endParaRPr lang="en-US"/>
        </a:p>
      </dgm:t>
    </dgm:pt>
    <dgm:pt modelId="{F469274E-588A-4266-9E6B-75D24C6DF477}" type="sibTrans" cxnId="{42EB73D7-5B7B-4B3B-B226-624A7B454B57}">
      <dgm:prSet/>
      <dgm:spPr/>
      <dgm:t>
        <a:bodyPr/>
        <a:lstStyle/>
        <a:p>
          <a:endParaRPr lang="en-US"/>
        </a:p>
      </dgm:t>
    </dgm:pt>
    <dgm:pt modelId="{416899A1-F3FC-4EED-926F-E4A81BA6F7F4}">
      <dgm:prSet phldrT="[Text]"/>
      <dgm:spPr/>
      <dgm:t>
        <a:bodyPr anchor="ctr"/>
        <a:lstStyle/>
        <a:p>
          <a:pPr marL="288925" indent="-120650">
            <a:lnSpc>
              <a:spcPct val="90000"/>
            </a:lnSpc>
          </a:pPr>
          <a:r>
            <a:rPr lang="en-US" dirty="0" smtClean="0"/>
            <a:t>Incoming inspections</a:t>
          </a:r>
          <a:endParaRPr lang="en-US" dirty="0"/>
        </a:p>
      </dgm:t>
    </dgm:pt>
    <dgm:pt modelId="{E5EF8A6F-E9C9-4A0D-84C9-115F45992683}" type="parTrans" cxnId="{0CB79D09-5C48-4EDF-84C6-29CFCCCD610F}">
      <dgm:prSet/>
      <dgm:spPr/>
      <dgm:t>
        <a:bodyPr/>
        <a:lstStyle/>
        <a:p>
          <a:endParaRPr lang="en-US"/>
        </a:p>
      </dgm:t>
    </dgm:pt>
    <dgm:pt modelId="{79622864-4C40-4C77-A033-3ACFC35EE0F2}" type="sibTrans" cxnId="{0CB79D09-5C48-4EDF-84C6-29CFCCCD610F}">
      <dgm:prSet/>
      <dgm:spPr/>
      <dgm:t>
        <a:bodyPr/>
        <a:lstStyle/>
        <a:p>
          <a:endParaRPr lang="en-US"/>
        </a:p>
      </dgm:t>
    </dgm:pt>
    <dgm:pt modelId="{51C9AB86-1C93-4415-9BAE-270B1FF38BBF}">
      <dgm:prSet/>
      <dgm:spPr/>
      <dgm:t>
        <a:bodyPr/>
        <a:lstStyle/>
        <a:p>
          <a:endParaRPr lang="en-US" dirty="0"/>
        </a:p>
      </dgm:t>
    </dgm:pt>
    <dgm:pt modelId="{E9F6B0B3-E16B-483F-8DC9-560A3C4717E7}" type="parTrans" cxnId="{BA510C98-2A6B-4FDC-B474-A4BC859B1E80}">
      <dgm:prSet/>
      <dgm:spPr/>
      <dgm:t>
        <a:bodyPr/>
        <a:lstStyle/>
        <a:p>
          <a:endParaRPr lang="en-US"/>
        </a:p>
      </dgm:t>
    </dgm:pt>
    <dgm:pt modelId="{3787D45C-E7A0-498B-92CC-6985BF4B47A8}" type="sibTrans" cxnId="{BA510C98-2A6B-4FDC-B474-A4BC859B1E80}">
      <dgm:prSet/>
      <dgm:spPr/>
      <dgm:t>
        <a:bodyPr/>
        <a:lstStyle/>
        <a:p>
          <a:endParaRPr lang="en-US"/>
        </a:p>
      </dgm:t>
    </dgm:pt>
    <dgm:pt modelId="{4383D960-34B3-412E-9881-070D8C41FD8E}" type="pres">
      <dgm:prSet presAssocID="{43841BD1-E28E-41CD-AEC9-12FD92122DC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8BE8747-1EC0-47EF-BD25-D1CED13475A3}" type="pres">
      <dgm:prSet presAssocID="{B6A8FAE3-73AB-4634-9966-474C0156BEB5}" presName="linNode" presStyleCnt="0"/>
      <dgm:spPr/>
    </dgm:pt>
    <dgm:pt modelId="{B66E0B62-3FD6-462B-9C78-0053F3B4E0FA}" type="pres">
      <dgm:prSet presAssocID="{B6A8FAE3-73AB-4634-9966-474C0156BEB5}" presName="parentShp" presStyleLbl="node1" presStyleIdx="0" presStyleCnt="7" custScaleX="110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13DE88-3258-46EB-835E-CB00E63C7D82}" type="pres">
      <dgm:prSet presAssocID="{B6A8FAE3-73AB-4634-9966-474C0156BEB5}" presName="childShp" presStyleLbl="bg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A8295-C376-48C4-A54E-2135C07E0904}" type="pres">
      <dgm:prSet presAssocID="{09284949-9128-44CE-A697-AA860DC07CA7}" presName="spacing" presStyleCnt="0"/>
      <dgm:spPr/>
    </dgm:pt>
    <dgm:pt modelId="{542A1228-96E2-4ED1-BCCF-FFDDCC4E6C96}" type="pres">
      <dgm:prSet presAssocID="{7A5D582D-1854-4E31-B101-75ACC23CC62B}" presName="linNode" presStyleCnt="0"/>
      <dgm:spPr/>
    </dgm:pt>
    <dgm:pt modelId="{9E153CD1-5824-453F-A232-871F306CFFFC}" type="pres">
      <dgm:prSet presAssocID="{7A5D582D-1854-4E31-B101-75ACC23CC62B}" presName="parentShp" presStyleLbl="node1" presStyleIdx="1" presStyleCnt="7" custScaleX="110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558BE0-3F58-4AB6-BB9C-1006D202C6F6}" type="pres">
      <dgm:prSet presAssocID="{7A5D582D-1854-4E31-B101-75ACC23CC62B}" presName="childShp" presStyleLbl="bg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8F8DE9-162F-4397-A72C-53F585B86DB4}" type="pres">
      <dgm:prSet presAssocID="{ACCD30B0-B864-438A-9703-3602C60D5C65}" presName="spacing" presStyleCnt="0"/>
      <dgm:spPr/>
    </dgm:pt>
    <dgm:pt modelId="{3C9D10C3-A7EB-48E2-9D17-06BA5949DE66}" type="pres">
      <dgm:prSet presAssocID="{B6543AD4-031F-4E91-88CB-D234609D045C}" presName="linNode" presStyleCnt="0"/>
      <dgm:spPr/>
    </dgm:pt>
    <dgm:pt modelId="{747CE627-064B-4F01-A8BE-DB0330D4E425}" type="pres">
      <dgm:prSet presAssocID="{B6543AD4-031F-4E91-88CB-D234609D045C}" presName="parentShp" presStyleLbl="node1" presStyleIdx="2" presStyleCnt="7" custScaleX="110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590326-DE40-4160-B5C1-5C3B2B3230F8}" type="pres">
      <dgm:prSet presAssocID="{B6543AD4-031F-4E91-88CB-D234609D045C}" presName="childShp" presStyleLbl="bg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B06AED-3D20-4A87-8D9C-9C3F676BE8F0}" type="pres">
      <dgm:prSet presAssocID="{65DF0CEE-0573-4C35-A819-BA795FDD7A36}" presName="spacing" presStyleCnt="0"/>
      <dgm:spPr/>
    </dgm:pt>
    <dgm:pt modelId="{F910D289-EB47-4344-ACD4-C58D2769D17E}" type="pres">
      <dgm:prSet presAssocID="{A67AEC9F-B42D-444F-8EDB-F3021BD0C3D3}" presName="linNode" presStyleCnt="0"/>
      <dgm:spPr/>
    </dgm:pt>
    <dgm:pt modelId="{8A759077-565A-4DBD-8823-FA86E9BA6F10}" type="pres">
      <dgm:prSet presAssocID="{A67AEC9F-B42D-444F-8EDB-F3021BD0C3D3}" presName="parentShp" presStyleLbl="node1" presStyleIdx="3" presStyleCnt="7" custScaleX="110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3E9C9-4746-4A50-A118-A6F164C69A44}" type="pres">
      <dgm:prSet presAssocID="{A67AEC9F-B42D-444F-8EDB-F3021BD0C3D3}" presName="childShp" presStyleLbl="bgAccFollowNode1" presStyleIdx="3" presStyleCnt="7" custLinFactNeighborX="2162" custLinFactNeighborY="-4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E998CF-BBBA-4E76-8172-569C562A6759}" type="pres">
      <dgm:prSet presAssocID="{B0BEB16A-C14D-4F22-A721-8581176DEDDB}" presName="spacing" presStyleCnt="0"/>
      <dgm:spPr/>
    </dgm:pt>
    <dgm:pt modelId="{4D0FA8FF-12AF-488F-85C3-7F1B0604D3C7}" type="pres">
      <dgm:prSet presAssocID="{249FB80D-F53E-4A4B-9E6A-3A80DB9EA463}" presName="linNode" presStyleCnt="0"/>
      <dgm:spPr/>
    </dgm:pt>
    <dgm:pt modelId="{A1BE14FE-614A-4A3F-90AF-A0AFD7A86DA8}" type="pres">
      <dgm:prSet presAssocID="{249FB80D-F53E-4A4B-9E6A-3A80DB9EA463}" presName="parentShp" presStyleLbl="node1" presStyleIdx="4" presStyleCnt="7" custScaleX="110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59E805-DEBD-41DC-B72B-E7CB03347AA3}" type="pres">
      <dgm:prSet presAssocID="{249FB80D-F53E-4A4B-9E6A-3A80DB9EA463}" presName="childShp" presStyleLbl="bgAccFollowNode1" presStyleIdx="4" presStyleCnt="7" custLinFactNeighborX="2162" custLinFactNeighborY="-4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ACFE1A-8ED2-4044-9C14-10829854236C}" type="pres">
      <dgm:prSet presAssocID="{64D5AC26-D1C0-48D0-9D3D-5866E10A5BBB}" presName="spacing" presStyleCnt="0"/>
      <dgm:spPr/>
    </dgm:pt>
    <dgm:pt modelId="{2FC80F93-DA0F-4DEE-B0E1-26AF00775813}" type="pres">
      <dgm:prSet presAssocID="{79A63F76-F94C-4F9D-8196-56B658A29AC0}" presName="linNode" presStyleCnt="0"/>
      <dgm:spPr/>
    </dgm:pt>
    <dgm:pt modelId="{F2342D73-0E63-4071-A9BA-D0BBD2A23AF7}" type="pres">
      <dgm:prSet presAssocID="{79A63F76-F94C-4F9D-8196-56B658A29AC0}" presName="parentShp" presStyleLbl="node1" presStyleIdx="5" presStyleCnt="7" custScaleX="110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83A6B3-AC84-4D12-9E7D-3ADAA93C457F}" type="pres">
      <dgm:prSet presAssocID="{79A63F76-F94C-4F9D-8196-56B658A29AC0}" presName="childShp" presStyleLbl="bgAccFollowNode1" presStyleIdx="5" presStyleCnt="7" custLinFactNeighborX="2162" custLinFactNeighborY="-4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29D2B2-4873-4308-9CD9-2B24D69483B2}" type="pres">
      <dgm:prSet presAssocID="{370C146B-532A-49FA-844E-4707E094C6BF}" presName="spacing" presStyleCnt="0"/>
      <dgm:spPr/>
    </dgm:pt>
    <dgm:pt modelId="{C2D6F183-1B99-4DBF-9E00-6637F4BDD131}" type="pres">
      <dgm:prSet presAssocID="{13AD3112-70DE-44E0-BC15-2E3E474F4A76}" presName="linNode" presStyleCnt="0"/>
      <dgm:spPr/>
    </dgm:pt>
    <dgm:pt modelId="{7ED974C3-878A-4D3F-8887-19643B2656ED}" type="pres">
      <dgm:prSet presAssocID="{13AD3112-70DE-44E0-BC15-2E3E474F4A76}" presName="parentShp" presStyleLbl="node1" presStyleIdx="6" presStyleCnt="7" custScaleX="110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6257F4-00F2-4DA9-B7BA-49AC757503BB}" type="pres">
      <dgm:prSet presAssocID="{13AD3112-70DE-44E0-BC15-2E3E474F4A76}" presName="childShp" presStyleLbl="bgAccFollowNode1" presStyleIdx="6" presStyleCnt="7" custLinFactNeighborX="2162" custLinFactNeighborY="-4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10DB96-D3C1-4767-9398-E5017F653DC6}" type="presOf" srcId="{7A5D582D-1854-4E31-B101-75ACC23CC62B}" destId="{9E153CD1-5824-453F-A232-871F306CFFFC}" srcOrd="0" destOrd="0" presId="urn:microsoft.com/office/officeart/2005/8/layout/vList6"/>
    <dgm:cxn modelId="{EFD71E36-F611-4055-A712-D82C3CEAA157}" type="presOf" srcId="{416899A1-F3FC-4EED-926F-E4A81BA6F7F4}" destId="{9213DE88-3258-46EB-835E-CB00E63C7D82}" srcOrd="0" destOrd="1" presId="urn:microsoft.com/office/officeart/2005/8/layout/vList6"/>
    <dgm:cxn modelId="{6479730E-3F06-4716-A386-3A902A0AE792}" type="presOf" srcId="{B6543AD4-031F-4E91-88CB-D234609D045C}" destId="{747CE627-064B-4F01-A8BE-DB0330D4E425}" srcOrd="0" destOrd="0" presId="urn:microsoft.com/office/officeart/2005/8/layout/vList6"/>
    <dgm:cxn modelId="{B752C481-1997-4CCF-A3F5-EBA4E3B51652}" type="presOf" srcId="{B17AFC46-D851-41C6-A9FC-D8EB583ACC68}" destId="{21590326-DE40-4160-B5C1-5C3B2B3230F8}" srcOrd="0" destOrd="1" presId="urn:microsoft.com/office/officeart/2005/8/layout/vList6"/>
    <dgm:cxn modelId="{C25B5CC9-66EC-4E43-AC8A-E5D68BEE9A10}" type="presOf" srcId="{43841BD1-E28E-41CD-AEC9-12FD92122DC0}" destId="{4383D960-34B3-412E-9881-070D8C41FD8E}" srcOrd="0" destOrd="0" presId="urn:microsoft.com/office/officeart/2005/8/layout/vList6"/>
    <dgm:cxn modelId="{E3F9CDB1-5CB2-4049-9511-F1E6BD25C9EA}" srcId="{7A5D582D-1854-4E31-B101-75ACC23CC62B}" destId="{14A2982B-6517-4BDF-B3F5-FC276C744971}" srcOrd="1" destOrd="0" parTransId="{88390234-E02D-4D11-AC4E-E1FEC21E1E43}" sibTransId="{CDD2B7F8-598F-4980-8C87-8C196774FB45}"/>
    <dgm:cxn modelId="{8ECBF4EE-4188-4ECB-85D3-450B9A601FFE}" srcId="{43841BD1-E28E-41CD-AEC9-12FD92122DC0}" destId="{B6A8FAE3-73AB-4634-9966-474C0156BEB5}" srcOrd="0" destOrd="0" parTransId="{AE29D5AA-162A-42AB-B65F-36894BBB11FE}" sibTransId="{09284949-9128-44CE-A697-AA860DC07CA7}"/>
    <dgm:cxn modelId="{64289AF4-5250-4CD6-9A3F-38EEAE0D4A35}" type="presOf" srcId="{1C048A22-9EB2-41E8-8F7F-11E5671C28B6}" destId="{C259E805-DEBD-41DC-B72B-E7CB03347AA3}" srcOrd="0" destOrd="0" presId="urn:microsoft.com/office/officeart/2005/8/layout/vList6"/>
    <dgm:cxn modelId="{B23F7CF1-1B9E-41AF-BC92-9AA66F8492DC}" type="presOf" srcId="{249FB80D-F53E-4A4B-9E6A-3A80DB9EA463}" destId="{A1BE14FE-614A-4A3F-90AF-A0AFD7A86DA8}" srcOrd="0" destOrd="0" presId="urn:microsoft.com/office/officeart/2005/8/layout/vList6"/>
    <dgm:cxn modelId="{AC65B2BD-34F5-43DF-88BD-8D962D2BA2A6}" srcId="{43841BD1-E28E-41CD-AEC9-12FD92122DC0}" destId="{249FB80D-F53E-4A4B-9E6A-3A80DB9EA463}" srcOrd="4" destOrd="0" parTransId="{646E4C32-2BD9-4BC4-AFD4-DC3BA9419C95}" sibTransId="{64D5AC26-D1C0-48D0-9D3D-5866E10A5BBB}"/>
    <dgm:cxn modelId="{542BC82B-0107-4BC8-90FD-29BD3CC98FF6}" srcId="{A67AEC9F-B42D-444F-8EDB-F3021BD0C3D3}" destId="{0A772517-A07E-4260-9BAD-5BBFF83B0B1D}" srcOrd="0" destOrd="0" parTransId="{BC1C2FAB-97F7-46AF-9175-F49532CC7BDD}" sibTransId="{49115B8C-DA98-4379-8624-CFDD0FE2FA65}"/>
    <dgm:cxn modelId="{A6DA8EBA-0023-4B4C-B7BF-635F6498D45F}" srcId="{249FB80D-F53E-4A4B-9E6A-3A80DB9EA463}" destId="{1C048A22-9EB2-41E8-8F7F-11E5671C28B6}" srcOrd="0" destOrd="0" parTransId="{3BA55BEF-5EE5-402D-8C0E-AB209ACA6199}" sibTransId="{D918532F-730F-478C-AB36-44388D1B1A8E}"/>
    <dgm:cxn modelId="{2C875628-3A51-4FC8-8630-5D328106E3D2}" type="presOf" srcId="{DFE47A14-55B6-4864-887F-428D99A95422}" destId="{0483A6B3-AC84-4D12-9E7D-3ADAA93C457F}" srcOrd="0" destOrd="1" presId="urn:microsoft.com/office/officeart/2005/8/layout/vList6"/>
    <dgm:cxn modelId="{D13DD971-8302-42BE-B6C5-FE62286C1174}" srcId="{43841BD1-E28E-41CD-AEC9-12FD92122DC0}" destId="{B6543AD4-031F-4E91-88CB-D234609D045C}" srcOrd="2" destOrd="0" parTransId="{E202E5C0-8C6D-4B9C-BF07-0CDACCB4A363}" sibTransId="{65DF0CEE-0573-4C35-A819-BA795FDD7A36}"/>
    <dgm:cxn modelId="{9BB9DDB5-C6D6-4C88-98C3-5D7DDD9A23FB}" type="presOf" srcId="{14A2982B-6517-4BDF-B3F5-FC276C744971}" destId="{49558BE0-3F58-4AB6-BB9C-1006D202C6F6}" srcOrd="0" destOrd="1" presId="urn:microsoft.com/office/officeart/2005/8/layout/vList6"/>
    <dgm:cxn modelId="{AEE93DDE-D66F-4FDF-B811-286FDFC625D0}" type="presOf" srcId="{E5631468-3DDF-4AB4-8124-1BE9E695EBB2}" destId="{9213DE88-3258-46EB-835E-CB00E63C7D82}" srcOrd="0" destOrd="0" presId="urn:microsoft.com/office/officeart/2005/8/layout/vList6"/>
    <dgm:cxn modelId="{545663C7-CE70-45F5-8CB5-BC9C5BA4D9B6}" type="presOf" srcId="{79A63F76-F94C-4F9D-8196-56B658A29AC0}" destId="{F2342D73-0E63-4071-A9BA-D0BBD2A23AF7}" srcOrd="0" destOrd="0" presId="urn:microsoft.com/office/officeart/2005/8/layout/vList6"/>
    <dgm:cxn modelId="{42EB73D7-5B7B-4B3B-B226-624A7B454B57}" srcId="{B6A8FAE3-73AB-4634-9966-474C0156BEB5}" destId="{E5631468-3DDF-4AB4-8124-1BE9E695EBB2}" srcOrd="0" destOrd="0" parTransId="{113462AD-7DE7-480A-9965-DDCCD774369C}" sibTransId="{F469274E-588A-4266-9E6B-75D24C6DF477}"/>
    <dgm:cxn modelId="{1748BBD0-6E87-45E6-BCBB-83A131414FF9}" srcId="{B6543AD4-031F-4E91-88CB-D234609D045C}" destId="{74A1DD96-4AA0-4D31-90DF-D468E5047E8F}" srcOrd="0" destOrd="0" parTransId="{8910F51D-2B2F-4AFC-9DBC-B5ABC73EE16C}" sibTransId="{4520D903-9E0E-4188-9E3E-2DD6DB762B08}"/>
    <dgm:cxn modelId="{B79E2A96-4584-4D88-9510-E6F259806FA8}" srcId="{43841BD1-E28E-41CD-AEC9-12FD92122DC0}" destId="{13AD3112-70DE-44E0-BC15-2E3E474F4A76}" srcOrd="6" destOrd="0" parTransId="{287498A5-6193-4547-ADC7-6AD60A5AF74A}" sibTransId="{0D3A2817-8685-4DCC-BA4B-B7E6B7FCC7A2}"/>
    <dgm:cxn modelId="{257CCF39-AC2B-4B74-BF61-FDCF2CBC4510}" type="presOf" srcId="{F8623F13-6C9E-4E3D-A9B6-449C88E8E934}" destId="{7573E9C9-4746-4A50-A118-A6F164C69A44}" srcOrd="0" destOrd="1" presId="urn:microsoft.com/office/officeart/2005/8/layout/vList6"/>
    <dgm:cxn modelId="{3AE2DD9E-0D2E-4268-97FC-BF2ECD663CB1}" type="presOf" srcId="{2A676DBE-CCDF-4438-AC26-BBD9B5A0D648}" destId="{0483A6B3-AC84-4D12-9E7D-3ADAA93C457F}" srcOrd="0" destOrd="0" presId="urn:microsoft.com/office/officeart/2005/8/layout/vList6"/>
    <dgm:cxn modelId="{957E7A96-2E59-4884-8D7E-E49455AC5306}" srcId="{79A63F76-F94C-4F9D-8196-56B658A29AC0}" destId="{2A676DBE-CCDF-4438-AC26-BBD9B5A0D648}" srcOrd="0" destOrd="0" parTransId="{F768E1FB-4124-44A2-9A90-9096333700C0}" sibTransId="{8032861C-C7E3-401C-AE52-F934D8203356}"/>
    <dgm:cxn modelId="{60FF7EF3-3BFA-4129-A39F-3B878BD89F77}" srcId="{B6543AD4-031F-4E91-88CB-D234609D045C}" destId="{B17AFC46-D851-41C6-A9FC-D8EB583ACC68}" srcOrd="1" destOrd="0" parTransId="{1B0B481C-6430-48E1-8F48-2F45CE2A3D9C}" sibTransId="{4DDA1428-332F-412F-BD58-02D46FAA1494}"/>
    <dgm:cxn modelId="{7F2C9BDD-326A-4D9B-91DF-DBEFE374E777}" type="presOf" srcId="{B6A8FAE3-73AB-4634-9966-474C0156BEB5}" destId="{B66E0B62-3FD6-462B-9C78-0053F3B4E0FA}" srcOrd="0" destOrd="0" presId="urn:microsoft.com/office/officeart/2005/8/layout/vList6"/>
    <dgm:cxn modelId="{FAB3B6FE-84B2-4FDE-B1D9-221F3F30860E}" srcId="{43841BD1-E28E-41CD-AEC9-12FD92122DC0}" destId="{7A5D582D-1854-4E31-B101-75ACC23CC62B}" srcOrd="1" destOrd="0" parTransId="{E25D5F3B-CCF1-44CA-BC14-551C28AD5633}" sibTransId="{ACCD30B0-B864-438A-9703-3602C60D5C65}"/>
    <dgm:cxn modelId="{E43A6716-C21F-4494-8282-A3A447A9BFCE}" type="presOf" srcId="{51C9AB86-1C93-4415-9BAE-270B1FF38BBF}" destId="{5E6257F4-00F2-4DA9-B7BA-49AC757503BB}" srcOrd="0" destOrd="0" presId="urn:microsoft.com/office/officeart/2005/8/layout/vList6"/>
    <dgm:cxn modelId="{816744C8-491B-47E2-A547-BD580A1429C8}" type="presOf" srcId="{8021201B-1E77-4DC4-AADC-509782367966}" destId="{49558BE0-3F58-4AB6-BB9C-1006D202C6F6}" srcOrd="0" destOrd="0" presId="urn:microsoft.com/office/officeart/2005/8/layout/vList6"/>
    <dgm:cxn modelId="{D29BD8D4-8C53-4326-B750-3AB87F85BD0C}" srcId="{43841BD1-E28E-41CD-AEC9-12FD92122DC0}" destId="{79A63F76-F94C-4F9D-8196-56B658A29AC0}" srcOrd="5" destOrd="0" parTransId="{B6DEE7BA-B78A-4D86-90D9-263E2097F64F}" sibTransId="{370C146B-532A-49FA-844E-4707E094C6BF}"/>
    <dgm:cxn modelId="{3D0FFFD1-0423-49C3-843F-407242AB7CDC}" srcId="{A67AEC9F-B42D-444F-8EDB-F3021BD0C3D3}" destId="{F8623F13-6C9E-4E3D-A9B6-449C88E8E934}" srcOrd="1" destOrd="0" parTransId="{20880AE7-7085-45DE-8B8B-B11139650AE6}" sibTransId="{5761F079-8C00-4E74-B957-69BE37DD4046}"/>
    <dgm:cxn modelId="{FE16F7DF-9693-4359-A9F7-E5380E785323}" type="presOf" srcId="{0A772517-A07E-4260-9BAD-5BBFF83B0B1D}" destId="{7573E9C9-4746-4A50-A118-A6F164C69A44}" srcOrd="0" destOrd="0" presId="urn:microsoft.com/office/officeart/2005/8/layout/vList6"/>
    <dgm:cxn modelId="{E50A6EAF-C1EF-45D4-9915-DBC9FC458678}" type="presOf" srcId="{A67AEC9F-B42D-444F-8EDB-F3021BD0C3D3}" destId="{8A759077-565A-4DBD-8823-FA86E9BA6F10}" srcOrd="0" destOrd="0" presId="urn:microsoft.com/office/officeart/2005/8/layout/vList6"/>
    <dgm:cxn modelId="{FC092B54-0B94-407A-9D36-8D96D55006A3}" srcId="{79A63F76-F94C-4F9D-8196-56B658A29AC0}" destId="{DFE47A14-55B6-4864-887F-428D99A95422}" srcOrd="1" destOrd="0" parTransId="{2891EE07-205D-41D6-AE1B-D5749AEA8255}" sibTransId="{66E15C08-A499-4B3E-A2EE-E18A512778D8}"/>
    <dgm:cxn modelId="{4C429009-C6B8-47C7-B001-9C72D780939A}" srcId="{43841BD1-E28E-41CD-AEC9-12FD92122DC0}" destId="{A67AEC9F-B42D-444F-8EDB-F3021BD0C3D3}" srcOrd="3" destOrd="0" parTransId="{71D825DA-52D5-4769-B485-00F02BB97AFD}" sibTransId="{B0BEB16A-C14D-4F22-A721-8581176DEDDB}"/>
    <dgm:cxn modelId="{7316A5A2-7F8B-43FD-8540-AFF7AA8B4F23}" srcId="{7A5D582D-1854-4E31-B101-75ACC23CC62B}" destId="{8021201B-1E77-4DC4-AADC-509782367966}" srcOrd="0" destOrd="0" parTransId="{E68DB8B4-AC2C-4259-BBEB-ADAFB123FDC6}" sibTransId="{CEB8B21E-049D-404E-9348-10E73FFB0351}"/>
    <dgm:cxn modelId="{416BFF59-17BB-4B5F-AB24-5942A124B3EE}" type="presOf" srcId="{13AD3112-70DE-44E0-BC15-2E3E474F4A76}" destId="{7ED974C3-878A-4D3F-8887-19643B2656ED}" srcOrd="0" destOrd="0" presId="urn:microsoft.com/office/officeart/2005/8/layout/vList6"/>
    <dgm:cxn modelId="{3DD19997-CD94-4515-909C-36FADEA717C1}" type="presOf" srcId="{74A1DD96-4AA0-4D31-90DF-D468E5047E8F}" destId="{21590326-DE40-4160-B5C1-5C3B2B3230F8}" srcOrd="0" destOrd="0" presId="urn:microsoft.com/office/officeart/2005/8/layout/vList6"/>
    <dgm:cxn modelId="{BA510C98-2A6B-4FDC-B474-A4BC859B1E80}" srcId="{13AD3112-70DE-44E0-BC15-2E3E474F4A76}" destId="{51C9AB86-1C93-4415-9BAE-270B1FF38BBF}" srcOrd="0" destOrd="0" parTransId="{E9F6B0B3-E16B-483F-8DC9-560A3C4717E7}" sibTransId="{3787D45C-E7A0-498B-92CC-6985BF4B47A8}"/>
    <dgm:cxn modelId="{0CB79D09-5C48-4EDF-84C6-29CFCCCD610F}" srcId="{B6A8FAE3-73AB-4634-9966-474C0156BEB5}" destId="{416899A1-F3FC-4EED-926F-E4A81BA6F7F4}" srcOrd="1" destOrd="0" parTransId="{E5EF8A6F-E9C9-4A0D-84C9-115F45992683}" sibTransId="{79622864-4C40-4C77-A033-3ACFC35EE0F2}"/>
    <dgm:cxn modelId="{869798B1-F4F2-49FF-8EE9-57ABDF25E97A}" type="presParOf" srcId="{4383D960-34B3-412E-9881-070D8C41FD8E}" destId="{58BE8747-1EC0-47EF-BD25-D1CED13475A3}" srcOrd="0" destOrd="0" presId="urn:microsoft.com/office/officeart/2005/8/layout/vList6"/>
    <dgm:cxn modelId="{3B2D1D19-94C0-4332-8D33-950D8092939B}" type="presParOf" srcId="{58BE8747-1EC0-47EF-BD25-D1CED13475A3}" destId="{B66E0B62-3FD6-462B-9C78-0053F3B4E0FA}" srcOrd="0" destOrd="0" presId="urn:microsoft.com/office/officeart/2005/8/layout/vList6"/>
    <dgm:cxn modelId="{CC10B00E-34AC-41E4-9C91-1AE6131763BE}" type="presParOf" srcId="{58BE8747-1EC0-47EF-BD25-D1CED13475A3}" destId="{9213DE88-3258-46EB-835E-CB00E63C7D82}" srcOrd="1" destOrd="0" presId="urn:microsoft.com/office/officeart/2005/8/layout/vList6"/>
    <dgm:cxn modelId="{4841B760-779D-4BE0-910F-3FE6E16CA5B6}" type="presParOf" srcId="{4383D960-34B3-412E-9881-070D8C41FD8E}" destId="{2F7A8295-C376-48C4-A54E-2135C07E0904}" srcOrd="1" destOrd="0" presId="urn:microsoft.com/office/officeart/2005/8/layout/vList6"/>
    <dgm:cxn modelId="{130F81BE-237B-41CA-9F1E-E9AEB929A7F5}" type="presParOf" srcId="{4383D960-34B3-412E-9881-070D8C41FD8E}" destId="{542A1228-96E2-4ED1-BCCF-FFDDCC4E6C96}" srcOrd="2" destOrd="0" presId="urn:microsoft.com/office/officeart/2005/8/layout/vList6"/>
    <dgm:cxn modelId="{257858DE-9C01-4AB1-B2C3-23A9FABEB2E4}" type="presParOf" srcId="{542A1228-96E2-4ED1-BCCF-FFDDCC4E6C96}" destId="{9E153CD1-5824-453F-A232-871F306CFFFC}" srcOrd="0" destOrd="0" presId="urn:microsoft.com/office/officeart/2005/8/layout/vList6"/>
    <dgm:cxn modelId="{3EE8C529-49F8-40D4-8167-AC0BCD3089A8}" type="presParOf" srcId="{542A1228-96E2-4ED1-BCCF-FFDDCC4E6C96}" destId="{49558BE0-3F58-4AB6-BB9C-1006D202C6F6}" srcOrd="1" destOrd="0" presId="urn:microsoft.com/office/officeart/2005/8/layout/vList6"/>
    <dgm:cxn modelId="{2EA4DED7-F5A6-48E3-BB80-49BB7694E5A9}" type="presParOf" srcId="{4383D960-34B3-412E-9881-070D8C41FD8E}" destId="{408F8DE9-162F-4397-A72C-53F585B86DB4}" srcOrd="3" destOrd="0" presId="urn:microsoft.com/office/officeart/2005/8/layout/vList6"/>
    <dgm:cxn modelId="{38760840-6D8F-446C-B701-E4655F890288}" type="presParOf" srcId="{4383D960-34B3-412E-9881-070D8C41FD8E}" destId="{3C9D10C3-A7EB-48E2-9D17-06BA5949DE66}" srcOrd="4" destOrd="0" presId="urn:microsoft.com/office/officeart/2005/8/layout/vList6"/>
    <dgm:cxn modelId="{1B2F8141-B4F7-4C36-8FD1-33750DE203E9}" type="presParOf" srcId="{3C9D10C3-A7EB-48E2-9D17-06BA5949DE66}" destId="{747CE627-064B-4F01-A8BE-DB0330D4E425}" srcOrd="0" destOrd="0" presId="urn:microsoft.com/office/officeart/2005/8/layout/vList6"/>
    <dgm:cxn modelId="{4EA6669E-5203-446C-9FA5-A972CF1E7997}" type="presParOf" srcId="{3C9D10C3-A7EB-48E2-9D17-06BA5949DE66}" destId="{21590326-DE40-4160-B5C1-5C3B2B3230F8}" srcOrd="1" destOrd="0" presId="urn:microsoft.com/office/officeart/2005/8/layout/vList6"/>
    <dgm:cxn modelId="{DF73B77B-04FE-4270-BEF5-90B215364D94}" type="presParOf" srcId="{4383D960-34B3-412E-9881-070D8C41FD8E}" destId="{D1B06AED-3D20-4A87-8D9C-9C3F676BE8F0}" srcOrd="5" destOrd="0" presId="urn:microsoft.com/office/officeart/2005/8/layout/vList6"/>
    <dgm:cxn modelId="{67700CC6-BFBD-4466-8089-D37A1E1D4A33}" type="presParOf" srcId="{4383D960-34B3-412E-9881-070D8C41FD8E}" destId="{F910D289-EB47-4344-ACD4-C58D2769D17E}" srcOrd="6" destOrd="0" presId="urn:microsoft.com/office/officeart/2005/8/layout/vList6"/>
    <dgm:cxn modelId="{2A8A3C78-40D1-4251-B120-9EDF33675B20}" type="presParOf" srcId="{F910D289-EB47-4344-ACD4-C58D2769D17E}" destId="{8A759077-565A-4DBD-8823-FA86E9BA6F10}" srcOrd="0" destOrd="0" presId="urn:microsoft.com/office/officeart/2005/8/layout/vList6"/>
    <dgm:cxn modelId="{350FF388-FFD6-4F62-99BC-59E82D402CAB}" type="presParOf" srcId="{F910D289-EB47-4344-ACD4-C58D2769D17E}" destId="{7573E9C9-4746-4A50-A118-A6F164C69A44}" srcOrd="1" destOrd="0" presId="urn:microsoft.com/office/officeart/2005/8/layout/vList6"/>
    <dgm:cxn modelId="{40B7DE99-B7D3-41D3-9EE0-C202D831329B}" type="presParOf" srcId="{4383D960-34B3-412E-9881-070D8C41FD8E}" destId="{B6E998CF-BBBA-4E76-8172-569C562A6759}" srcOrd="7" destOrd="0" presId="urn:microsoft.com/office/officeart/2005/8/layout/vList6"/>
    <dgm:cxn modelId="{A4E8ADF5-563F-4E8D-844B-43DE43F5E314}" type="presParOf" srcId="{4383D960-34B3-412E-9881-070D8C41FD8E}" destId="{4D0FA8FF-12AF-488F-85C3-7F1B0604D3C7}" srcOrd="8" destOrd="0" presId="urn:microsoft.com/office/officeart/2005/8/layout/vList6"/>
    <dgm:cxn modelId="{A175801A-5916-45B2-8E57-19C9E0288C95}" type="presParOf" srcId="{4D0FA8FF-12AF-488F-85C3-7F1B0604D3C7}" destId="{A1BE14FE-614A-4A3F-90AF-A0AFD7A86DA8}" srcOrd="0" destOrd="0" presId="urn:microsoft.com/office/officeart/2005/8/layout/vList6"/>
    <dgm:cxn modelId="{E3C07169-400B-463B-9EDB-5E9B8BED25C8}" type="presParOf" srcId="{4D0FA8FF-12AF-488F-85C3-7F1B0604D3C7}" destId="{C259E805-DEBD-41DC-B72B-E7CB03347AA3}" srcOrd="1" destOrd="0" presId="urn:microsoft.com/office/officeart/2005/8/layout/vList6"/>
    <dgm:cxn modelId="{FA2C0CA6-3DAA-42A4-B9B5-FD9175FB7A96}" type="presParOf" srcId="{4383D960-34B3-412E-9881-070D8C41FD8E}" destId="{B6ACFE1A-8ED2-4044-9C14-10829854236C}" srcOrd="9" destOrd="0" presId="urn:microsoft.com/office/officeart/2005/8/layout/vList6"/>
    <dgm:cxn modelId="{D0DC19F2-8EB6-4FB1-A383-6B51E2C28C34}" type="presParOf" srcId="{4383D960-34B3-412E-9881-070D8C41FD8E}" destId="{2FC80F93-DA0F-4DEE-B0E1-26AF00775813}" srcOrd="10" destOrd="0" presId="urn:microsoft.com/office/officeart/2005/8/layout/vList6"/>
    <dgm:cxn modelId="{8B3869DB-C3ED-4110-A3EC-7A9DF739CE6F}" type="presParOf" srcId="{2FC80F93-DA0F-4DEE-B0E1-26AF00775813}" destId="{F2342D73-0E63-4071-A9BA-D0BBD2A23AF7}" srcOrd="0" destOrd="0" presId="urn:microsoft.com/office/officeart/2005/8/layout/vList6"/>
    <dgm:cxn modelId="{FC86C987-12FC-4D40-BA65-9C5258629D0E}" type="presParOf" srcId="{2FC80F93-DA0F-4DEE-B0E1-26AF00775813}" destId="{0483A6B3-AC84-4D12-9E7D-3ADAA93C457F}" srcOrd="1" destOrd="0" presId="urn:microsoft.com/office/officeart/2005/8/layout/vList6"/>
    <dgm:cxn modelId="{E791D582-1F9E-4E1B-997F-1A2AEDCC3F9F}" type="presParOf" srcId="{4383D960-34B3-412E-9881-070D8C41FD8E}" destId="{8829D2B2-4873-4308-9CD9-2B24D69483B2}" srcOrd="11" destOrd="0" presId="urn:microsoft.com/office/officeart/2005/8/layout/vList6"/>
    <dgm:cxn modelId="{5DD3D0F9-BA4D-4956-A68B-31057B6F5F93}" type="presParOf" srcId="{4383D960-34B3-412E-9881-070D8C41FD8E}" destId="{C2D6F183-1B99-4DBF-9E00-6637F4BDD131}" srcOrd="12" destOrd="0" presId="urn:microsoft.com/office/officeart/2005/8/layout/vList6"/>
    <dgm:cxn modelId="{F6702F77-02D2-47A8-9BC0-A3C45AC03DB9}" type="presParOf" srcId="{C2D6F183-1B99-4DBF-9E00-6637F4BDD131}" destId="{7ED974C3-878A-4D3F-8887-19643B2656ED}" srcOrd="0" destOrd="0" presId="urn:microsoft.com/office/officeart/2005/8/layout/vList6"/>
    <dgm:cxn modelId="{7B1945FD-A8AB-4885-B58B-FFB85E467F54}" type="presParOf" srcId="{C2D6F183-1B99-4DBF-9E00-6637F4BDD131}" destId="{5E6257F4-00F2-4DA9-B7BA-49AC757503BB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E0740-3F6F-4E47-BE75-AA6244261795}" type="datetimeFigureOut">
              <a:rPr lang="zh-CN" altLang="en-US" smtClean="0"/>
              <a:pPr/>
              <a:t>2014/11/12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26EED-BD22-49B5-91C0-65A342B83B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46257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B1042B-D8AE-4164-B77F-24670215F90C}" type="slidenum">
              <a:rPr lang="zh-CN" altLang="en-US" smtClean="0"/>
              <a:pPr/>
              <a:t>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备注占位符 2"/>
          <p:cNvSpPr>
            <a:spLocks noGrp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 marL="211021" indent="-211021">
              <a:buFontTx/>
              <a:buAutoNum type="arabicPeriod"/>
              <a:defRPr/>
            </a:pPr>
            <a:r>
              <a:rPr lang="en-US" dirty="0" smtClean="0"/>
              <a:t>Most noise inspection takes place after grease and seal using acceleration (dB) measurement (not </a:t>
            </a:r>
            <a:r>
              <a:rPr lang="en-US" dirty="0" err="1" smtClean="0"/>
              <a:t>anderons</a:t>
            </a:r>
            <a:r>
              <a:rPr lang="en-US" dirty="0" smtClean="0"/>
              <a:t>).</a:t>
            </a:r>
          </a:p>
          <a:p>
            <a:pPr marL="211021" indent="-211021">
              <a:buFontTx/>
              <a:buAutoNum type="arabicPeriod"/>
              <a:defRPr/>
            </a:pPr>
            <a:r>
              <a:rPr lang="en-US" dirty="0" smtClean="0"/>
              <a:t>Some lines are capable of measuring velocity (</a:t>
            </a:r>
            <a:r>
              <a:rPr lang="en-US" dirty="0" err="1" smtClean="0"/>
              <a:t>Anderons</a:t>
            </a:r>
            <a:r>
              <a:rPr lang="en-US" dirty="0" smtClean="0"/>
              <a:t>) as well.</a:t>
            </a:r>
          </a:p>
          <a:p>
            <a:pPr>
              <a:defRPr/>
            </a:pPr>
            <a:endParaRPr lang="zh-CN" altLang="en-US" dirty="0" smtClean="0"/>
          </a:p>
        </p:txBody>
      </p:sp>
      <p:sp>
        <p:nvSpPr>
          <p:cNvPr id="151555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49B28D-BEA6-4889-BE22-0582D77E6F4E}" type="slidenum">
              <a:rPr lang="zh-CN" altLang="en-US" smtClean="0">
                <a:ea typeface="宋体" charset="-122"/>
              </a:rPr>
              <a:pPr/>
              <a:t>17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6349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075B30-04B9-41BB-A98A-F7A58A780769}" type="slidenum">
              <a:rPr lang="zh-CN" altLang="en-US" smtClean="0">
                <a:ea typeface="宋体" charset="-122"/>
              </a:rPr>
              <a:pPr/>
              <a:t>20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8E5FEF-6A7F-403A-A596-F3FD7AA9B638}" type="slidenum">
              <a:rPr lang="zh-CN" altLang="en-US" smtClean="0"/>
              <a:pPr/>
              <a:t>23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 marL="211021" indent="-211021">
              <a:spcBef>
                <a:spcPts val="286"/>
              </a:spcBef>
              <a:defRPr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22BC58-AA42-4A4B-9C9E-C00CB8BE6E75}" type="slidenum">
              <a:rPr lang="zh-CN" altLang="en-US" smtClean="0">
                <a:ea typeface="宋体" charset="-122"/>
              </a:rPr>
              <a:pPr/>
              <a:t>25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38981-04F9-4DDC-9655-309FEC753768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1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1.png"/><Relationship Id="rId16" Type="http://schemas.openxmlformats.org/officeDocument/2006/relationships/image" Target="../media/image56.jpe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19" Type="http://schemas.openxmlformats.org/officeDocument/2006/relationships/image" Target="../media/image59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Data" Target="../diagrams/data1.xml"/><Relationship Id="rId7" Type="http://schemas.openxmlformats.org/officeDocument/2006/relationships/image" Target="../media/image65.jpe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9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0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1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94.png"/><Relationship Id="rId5" Type="http://schemas.openxmlformats.org/officeDocument/2006/relationships/image" Target="../media/image89.jpeg"/><Relationship Id="rId10" Type="http://schemas.openxmlformats.org/officeDocument/2006/relationships/image" Target="../media/image93.jpeg"/><Relationship Id="rId4" Type="http://schemas.openxmlformats.org/officeDocument/2006/relationships/image" Target="../media/image88.jpeg"/><Relationship Id="rId9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____1.xls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8.jpeg"/><Relationship Id="rId18" Type="http://schemas.openxmlformats.org/officeDocument/2006/relationships/image" Target="../media/image133.jpeg"/><Relationship Id="rId3" Type="http://schemas.openxmlformats.org/officeDocument/2006/relationships/image" Target="../media/image119.png"/><Relationship Id="rId21" Type="http://schemas.openxmlformats.org/officeDocument/2006/relationships/image" Target="../media/image136.jpeg"/><Relationship Id="rId7" Type="http://schemas.openxmlformats.org/officeDocument/2006/relationships/image" Target="../media/image123.jpeg"/><Relationship Id="rId12" Type="http://schemas.openxmlformats.org/officeDocument/2006/relationships/hyperlink" Target="http://www.365bloglink.com/category_photo.php?category=7&amp;p=762" TargetMode="External"/><Relationship Id="rId17" Type="http://schemas.openxmlformats.org/officeDocument/2006/relationships/image" Target="../media/image132.jpeg"/><Relationship Id="rId2" Type="http://schemas.openxmlformats.org/officeDocument/2006/relationships/image" Target="../media/image1.png"/><Relationship Id="rId16" Type="http://schemas.openxmlformats.org/officeDocument/2006/relationships/image" Target="../media/image131.jpeg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5" Type="http://schemas.openxmlformats.org/officeDocument/2006/relationships/image" Target="../media/image130.png"/><Relationship Id="rId10" Type="http://schemas.openxmlformats.org/officeDocument/2006/relationships/image" Target="../media/image126.png"/><Relationship Id="rId19" Type="http://schemas.openxmlformats.org/officeDocument/2006/relationships/image" Target="../media/image134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Relationship Id="rId14" Type="http://schemas.openxmlformats.org/officeDocument/2006/relationships/image" Target="../media/image129.jpeg"/><Relationship Id="rId22" Type="http://schemas.openxmlformats.org/officeDocument/2006/relationships/image" Target="../media/image1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jpeg"/><Relationship Id="rId18" Type="http://schemas.openxmlformats.org/officeDocument/2006/relationships/image" Target="../media/image153.jpeg"/><Relationship Id="rId3" Type="http://schemas.openxmlformats.org/officeDocument/2006/relationships/image" Target="../media/image138.jpeg"/><Relationship Id="rId21" Type="http://schemas.openxmlformats.org/officeDocument/2006/relationships/image" Target="../media/image156.jpe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image" Target="../media/image152.jpeg"/><Relationship Id="rId2" Type="http://schemas.openxmlformats.org/officeDocument/2006/relationships/image" Target="../media/image1.png"/><Relationship Id="rId16" Type="http://schemas.openxmlformats.org/officeDocument/2006/relationships/image" Target="../media/image151.png"/><Relationship Id="rId20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5" Type="http://schemas.openxmlformats.org/officeDocument/2006/relationships/image" Target="../media/image150.jpeg"/><Relationship Id="rId23" Type="http://schemas.openxmlformats.org/officeDocument/2006/relationships/image" Target="../media/image158.jpeg"/><Relationship Id="rId10" Type="http://schemas.openxmlformats.org/officeDocument/2006/relationships/image" Target="../media/image145.png"/><Relationship Id="rId19" Type="http://schemas.openxmlformats.org/officeDocument/2006/relationships/image" Target="../media/image154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jpeg"/><Relationship Id="rId22" Type="http://schemas.openxmlformats.org/officeDocument/2006/relationships/image" Target="../media/image15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1.png"/><Relationship Id="rId18" Type="http://schemas.openxmlformats.org/officeDocument/2006/relationships/image" Target="../media/image175.jpeg"/><Relationship Id="rId3" Type="http://schemas.openxmlformats.org/officeDocument/2006/relationships/image" Target="../media/image163.png"/><Relationship Id="rId21" Type="http://schemas.openxmlformats.org/officeDocument/2006/relationships/image" Target="../media/image177.jpeg"/><Relationship Id="rId7" Type="http://schemas.openxmlformats.org/officeDocument/2006/relationships/image" Target="../media/image166.png"/><Relationship Id="rId12" Type="http://schemas.openxmlformats.org/officeDocument/2006/relationships/image" Target="../media/image170.png"/><Relationship Id="rId17" Type="http://schemas.openxmlformats.org/officeDocument/2006/relationships/image" Target="../media/image174.jpeg"/><Relationship Id="rId2" Type="http://schemas.openxmlformats.org/officeDocument/2006/relationships/image" Target="../media/image1.png"/><Relationship Id="rId16" Type="http://schemas.openxmlformats.org/officeDocument/2006/relationships/hyperlink" Target="http://search.aol.com/aol/imageDetails?s_it=imageDetails&amp;q=lesson+electric+logo&amp;img=http://www.automationreps.com/img/Leeson.JPG&amp;site=&amp;host=http://www.automationreps.com/principals.html&amp;width=120&amp;height=121&amp;thumbUrl=http://images-partners-tbn.google.com/images?q=tbn:9S-MOww5EeFlzM:www.automationreps.com/img/Leeson.JPG&amp;b=image?s_it=topsearchbox.image&amp;imgsz=&amp;q=lesson+electric+logo&amp;oreq=d46aaafc4ce83d84&amp;imgHeight=354&amp;imgWidth=350&amp;imgTitle=%3cb%3eLESSON%3c/b%3e+%3cb%3eELECTRIC%3c/b%3e&amp;imgSize=16232&amp;hostName=www.automationreps.com" TargetMode="External"/><Relationship Id="rId20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169.png"/><Relationship Id="rId5" Type="http://schemas.openxmlformats.org/officeDocument/2006/relationships/image" Target="../media/image165.jpeg"/><Relationship Id="rId15" Type="http://schemas.openxmlformats.org/officeDocument/2006/relationships/image" Target="../media/image173.jpeg"/><Relationship Id="rId23" Type="http://schemas.openxmlformats.org/officeDocument/2006/relationships/image" Target="../media/image179.jpeg"/><Relationship Id="rId10" Type="http://schemas.openxmlformats.org/officeDocument/2006/relationships/image" Target="../media/image168.png"/><Relationship Id="rId19" Type="http://schemas.openxmlformats.org/officeDocument/2006/relationships/image" Target="../media/image145.png"/><Relationship Id="rId4" Type="http://schemas.openxmlformats.org/officeDocument/2006/relationships/image" Target="../media/image164.png"/><Relationship Id="rId9" Type="http://schemas.openxmlformats.org/officeDocument/2006/relationships/image" Target="../media/image154.png"/><Relationship Id="rId14" Type="http://schemas.openxmlformats.org/officeDocument/2006/relationships/image" Target="../media/image172.png"/><Relationship Id="rId22" Type="http://schemas.openxmlformats.org/officeDocument/2006/relationships/image" Target="../media/image178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12" Type="http://schemas.openxmlformats.org/officeDocument/2006/relationships/image" Target="../media/image1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eg"/><Relationship Id="rId11" Type="http://schemas.openxmlformats.org/officeDocument/2006/relationships/image" Target="../media/image188.jpeg"/><Relationship Id="rId5" Type="http://schemas.openxmlformats.org/officeDocument/2006/relationships/image" Target="../media/image182.jpeg"/><Relationship Id="rId10" Type="http://schemas.openxmlformats.org/officeDocument/2006/relationships/image" Target="../media/image187.jpeg"/><Relationship Id="rId4" Type="http://schemas.openxmlformats.org/officeDocument/2006/relationships/image" Target="../media/image181.jpeg"/><Relationship Id="rId9" Type="http://schemas.openxmlformats.org/officeDocument/2006/relationships/image" Target="../media/image18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12" Type="http://schemas.openxmlformats.org/officeDocument/2006/relationships/image" Target="../media/image199.jpeg"/><Relationship Id="rId17" Type="http://schemas.openxmlformats.org/officeDocument/2006/relationships/image" Target="../media/image150.jpeg"/><Relationship Id="rId2" Type="http://schemas.openxmlformats.org/officeDocument/2006/relationships/image" Target="../media/image1.png"/><Relationship Id="rId16" Type="http://schemas.openxmlformats.org/officeDocument/2006/relationships/image" Target="../media/image2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image" Target="../media/image192.png"/><Relationship Id="rId15" Type="http://schemas.openxmlformats.org/officeDocument/2006/relationships/image" Target="../media/image202.jpeg"/><Relationship Id="rId10" Type="http://schemas.openxmlformats.org/officeDocument/2006/relationships/image" Target="../media/image197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0.png"/><Relationship Id="rId3" Type="http://schemas.openxmlformats.org/officeDocument/2006/relationships/image" Target="../media/image204.jpeg"/><Relationship Id="rId7" Type="http://schemas.openxmlformats.org/officeDocument/2006/relationships/image" Target="../media/image166.png"/><Relationship Id="rId12" Type="http://schemas.openxmlformats.org/officeDocument/2006/relationships/image" Target="../media/image169.png"/><Relationship Id="rId17" Type="http://schemas.openxmlformats.org/officeDocument/2006/relationships/image" Target="../media/image210.jpeg"/><Relationship Id="rId2" Type="http://schemas.openxmlformats.org/officeDocument/2006/relationships/image" Target="../media/image1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6.png"/><Relationship Id="rId5" Type="http://schemas.openxmlformats.org/officeDocument/2006/relationships/image" Target="../media/image205.jpeg"/><Relationship Id="rId15" Type="http://schemas.openxmlformats.org/officeDocument/2006/relationships/image" Target="../media/image208.png"/><Relationship Id="rId10" Type="http://schemas.openxmlformats.org/officeDocument/2006/relationships/image" Target="../media/image168.png"/><Relationship Id="rId4" Type="http://schemas.openxmlformats.org/officeDocument/2006/relationships/image" Target="../media/image164.png"/><Relationship Id="rId9" Type="http://schemas.openxmlformats.org/officeDocument/2006/relationships/image" Target="../media/image175.jpeg"/><Relationship Id="rId14" Type="http://schemas.openxmlformats.org/officeDocument/2006/relationships/image" Target="../media/image20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0.jpeg"/><Relationship Id="rId3" Type="http://schemas.openxmlformats.org/officeDocument/2006/relationships/image" Target="../media/image211.png"/><Relationship Id="rId7" Type="http://schemas.openxmlformats.org/officeDocument/2006/relationships/image" Target="../media/image214.jpeg"/><Relationship Id="rId12" Type="http://schemas.openxmlformats.org/officeDocument/2006/relationships/image" Target="../media/image2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jpeg"/><Relationship Id="rId11" Type="http://schemas.openxmlformats.org/officeDocument/2006/relationships/image" Target="../media/image218.jpeg"/><Relationship Id="rId5" Type="http://schemas.openxmlformats.org/officeDocument/2006/relationships/image" Target="../media/image212.jpeg"/><Relationship Id="rId10" Type="http://schemas.openxmlformats.org/officeDocument/2006/relationships/image" Target="../media/image217.png"/><Relationship Id="rId4" Type="http://schemas.openxmlformats.org/officeDocument/2006/relationships/image" Target="../media/image138.jpeg"/><Relationship Id="rId9" Type="http://schemas.openxmlformats.org/officeDocument/2006/relationships/image" Target="../media/image2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eg"/><Relationship Id="rId13" Type="http://schemas.openxmlformats.org/officeDocument/2006/relationships/image" Target="../media/image235.png"/><Relationship Id="rId3" Type="http://schemas.openxmlformats.org/officeDocument/2006/relationships/image" Target="../media/image227.wmf"/><Relationship Id="rId7" Type="http://schemas.openxmlformats.org/officeDocument/2006/relationships/image" Target="../media/image230.jpeg"/><Relationship Id="rId12" Type="http://schemas.openxmlformats.org/officeDocument/2006/relationships/image" Target="../media/image2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jpeg"/><Relationship Id="rId11" Type="http://schemas.openxmlformats.org/officeDocument/2006/relationships/hyperlink" Target="http://ansys.com/" TargetMode="External"/><Relationship Id="rId5" Type="http://schemas.openxmlformats.org/officeDocument/2006/relationships/image" Target="../media/image228.jpeg"/><Relationship Id="rId10" Type="http://schemas.openxmlformats.org/officeDocument/2006/relationships/image" Target="../media/image233.gif"/><Relationship Id="rId4" Type="http://schemas.openxmlformats.org/officeDocument/2006/relationships/hyperlink" Target="http://de.wikipedia.org/w/index.php?title=Datei:Logo_CATIA.jpg&amp;filetimestamp=20110509112744" TargetMode="External"/><Relationship Id="rId9" Type="http://schemas.openxmlformats.org/officeDocument/2006/relationships/image" Target="../media/image232.jpeg"/><Relationship Id="rId14" Type="http://schemas.openxmlformats.org/officeDocument/2006/relationships/image" Target="../media/image2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eg"/><Relationship Id="rId3" Type="http://schemas.openxmlformats.org/officeDocument/2006/relationships/image" Target="../media/image239.png"/><Relationship Id="rId7" Type="http://schemas.openxmlformats.org/officeDocument/2006/relationships/image" Target="../media/image2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240.png"/><Relationship Id="rId9" Type="http://schemas.openxmlformats.org/officeDocument/2006/relationships/image" Target="../media/image24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jpeg"/><Relationship Id="rId3" Type="http://schemas.openxmlformats.org/officeDocument/2006/relationships/image" Target="../media/image246.jpeg"/><Relationship Id="rId7" Type="http://schemas.openxmlformats.org/officeDocument/2006/relationships/image" Target="../media/image2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.jpeg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5.jpeg"/><Relationship Id="rId5" Type="http://schemas.openxmlformats.org/officeDocument/2006/relationships/image" Target="../media/image254.jpeg"/><Relationship Id="rId4" Type="http://schemas.openxmlformats.org/officeDocument/2006/relationships/image" Target="../media/image25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8677" name="Rectangle 2"/>
          <p:cNvSpPr txBox="1">
            <a:spLocks noChangeArrowheads="1"/>
          </p:cNvSpPr>
          <p:nvPr/>
        </p:nvSpPr>
        <p:spPr bwMode="auto">
          <a:xfrm>
            <a:off x="428596" y="1571612"/>
            <a:ext cx="837565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zh-CN" altLang="en-US" sz="4800" b="1" dirty="0" smtClean="0">
                <a:solidFill>
                  <a:srgbClr val="008000"/>
                </a:solidFill>
                <a:latin typeface="Arial" pitchFamily="34" charset="0"/>
                <a:ea typeface="方正大黑简体"/>
                <a:cs typeface="Arial" pitchFamily="34" charset="0"/>
                <a:sym typeface="Arial" pitchFamily="34" charset="0"/>
              </a:rPr>
              <a:t>人本集团介绍</a:t>
            </a:r>
            <a:endParaRPr lang="en-US" altLang="zh-CN" sz="4800" b="1" dirty="0" smtClean="0">
              <a:solidFill>
                <a:srgbClr val="008000"/>
              </a:solidFill>
              <a:latin typeface="Arial" pitchFamily="34" charset="0"/>
              <a:ea typeface="方正大黑简体"/>
              <a:cs typeface="Arial" pitchFamily="34" charset="0"/>
              <a:sym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altLang="zh-CN" sz="4800" b="1" dirty="0" smtClean="0">
                <a:solidFill>
                  <a:srgbClr val="008000"/>
                </a:solidFill>
                <a:latin typeface="Arial" pitchFamily="34" charset="0"/>
                <a:ea typeface="方正大黑简体"/>
                <a:cs typeface="Arial" pitchFamily="34" charset="0"/>
                <a:sym typeface="Arial" pitchFamily="34" charset="0"/>
              </a:rPr>
              <a:t>Introduction to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altLang="zh-CN" sz="4800" b="1" dirty="0" smtClean="0">
                <a:solidFill>
                  <a:srgbClr val="008000"/>
                </a:solidFill>
                <a:latin typeface="Arial" pitchFamily="34" charset="0"/>
                <a:ea typeface="方正大黑简体"/>
                <a:cs typeface="Arial" pitchFamily="34" charset="0"/>
                <a:sym typeface="Arial" pitchFamily="34" charset="0"/>
              </a:rPr>
              <a:t>C&amp;U Group</a:t>
            </a:r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14678" y="4929198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Arial" pitchFamily="34" charset="0"/>
                <a:cs typeface="Arial" pitchFamily="34" charset="0"/>
              </a:rPr>
              <a:t>www.cugroup.com</a:t>
            </a:r>
            <a:endParaRPr lang="zh-CN" alt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4810" y="5429264"/>
            <a:ext cx="19288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b="1" dirty="0" smtClean="0">
                <a:solidFill>
                  <a:srgbClr val="FF0000"/>
                </a:solidFill>
                <a:latin typeface="Georgia" pitchFamily="18" charset="0"/>
                <a:ea typeface="HY견명조" pitchFamily="18" charset="-127"/>
                <a:cs typeface="Arial" pitchFamily="34" charset="0"/>
              </a:rPr>
              <a:t>KOREA</a:t>
            </a:r>
            <a:endParaRPr lang="zh-CN" altLang="en-US" sz="3500" b="1" dirty="0">
              <a:solidFill>
                <a:srgbClr val="FF0000"/>
              </a:solidFill>
              <a:latin typeface="Georgia" pitchFamily="18" charset="0"/>
              <a:ea typeface="HY견명조" pitchFamily="18" charset="-127"/>
              <a:cs typeface="Arial" pitchFamily="34" charset="0"/>
            </a:endParaRPr>
          </a:p>
        </p:txBody>
      </p:sp>
      <p:pic>
        <p:nvPicPr>
          <p:cNvPr id="9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57554" y="5572140"/>
            <a:ext cx="88715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400" b="1" dirty="0"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400" b="1" dirty="0">
                <a:latin typeface="方正大黑简体" pitchFamily="2" charset="-122"/>
              </a:rPr>
              <a:t>                                                                                  </a:t>
            </a:r>
            <a:endParaRPr lang="zh-CN" altLang="en-US" sz="14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400" b="1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400" b="1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未标题-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03350" y="766763"/>
            <a:ext cx="625157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2497138" y="858838"/>
            <a:ext cx="3273425" cy="2751137"/>
            <a:chOff x="-78" y="129"/>
            <a:chExt cx="2062" cy="1733"/>
          </a:xfrm>
        </p:grpSpPr>
        <p:pic>
          <p:nvPicPr>
            <p:cNvPr id="8" name="Picture 4" descr="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-78" y="129"/>
              <a:ext cx="1340" cy="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 descr="生产基地副本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849" y="1797"/>
              <a:ext cx="135" cy="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 noChangeAspect="1"/>
          </p:cNvGrpSpPr>
          <p:nvPr/>
        </p:nvGrpSpPr>
        <p:grpSpPr bwMode="auto">
          <a:xfrm>
            <a:off x="128588" y="3940175"/>
            <a:ext cx="4259262" cy="1911350"/>
            <a:chOff x="0" y="0"/>
            <a:chExt cx="2683" cy="1204"/>
          </a:xfrm>
        </p:grpSpPr>
        <p:pic>
          <p:nvPicPr>
            <p:cNvPr id="11" name="Picture 7" descr="3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0" y="259"/>
              <a:ext cx="1180" cy="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 descr="生产基地副本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548" y="0"/>
              <a:ext cx="135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9"/>
          <p:cNvGrpSpPr>
            <a:grpSpLocks noChangeAspect="1"/>
          </p:cNvGrpSpPr>
          <p:nvPr/>
        </p:nvGrpSpPr>
        <p:grpSpPr bwMode="auto">
          <a:xfrm>
            <a:off x="1958975" y="3971925"/>
            <a:ext cx="4210050" cy="2671763"/>
            <a:chOff x="0" y="-55"/>
            <a:chExt cx="2652" cy="1683"/>
          </a:xfrm>
        </p:grpSpPr>
        <p:pic>
          <p:nvPicPr>
            <p:cNvPr id="14" name="Picture 10" descr="1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0" y="683"/>
              <a:ext cx="1156" cy="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1" descr="生产基地副本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2516" y="-55"/>
              <a:ext cx="136" cy="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2"/>
          <p:cNvGrpSpPr>
            <a:grpSpLocks noChangeAspect="1"/>
          </p:cNvGrpSpPr>
          <p:nvPr/>
        </p:nvGrpSpPr>
        <p:grpSpPr bwMode="auto">
          <a:xfrm>
            <a:off x="6080125" y="1833563"/>
            <a:ext cx="2897188" cy="2065337"/>
            <a:chOff x="37" y="0"/>
            <a:chExt cx="4561" cy="3252"/>
          </a:xfrm>
        </p:grpSpPr>
        <p:pic>
          <p:nvPicPr>
            <p:cNvPr id="17" name="Picture 13" descr="73"/>
            <p:cNvPicPr>
              <a:picLocks noChangeAspect="1" noChangeArrowheads="1"/>
            </p:cNvPicPr>
            <p:nvPr/>
          </p:nvPicPr>
          <p:blipFill>
            <a:blip r:embed="rId9" cstate="email"/>
            <a:srcRect l="5821" t="8131"/>
            <a:stretch>
              <a:fillRect/>
            </a:stretch>
          </p:blipFill>
          <p:spPr bwMode="auto">
            <a:xfrm>
              <a:off x="1456" y="0"/>
              <a:ext cx="3142" cy="2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4" descr="生产基地副本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37" y="3089"/>
              <a:ext cx="340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5"/>
          <p:cNvGrpSpPr>
            <a:grpSpLocks noChangeAspect="1"/>
          </p:cNvGrpSpPr>
          <p:nvPr/>
        </p:nvGrpSpPr>
        <p:grpSpPr bwMode="auto">
          <a:xfrm>
            <a:off x="0" y="1809750"/>
            <a:ext cx="5399088" cy="2098675"/>
            <a:chOff x="0" y="0"/>
            <a:chExt cx="3401" cy="1322"/>
          </a:xfrm>
        </p:grpSpPr>
        <p:pic>
          <p:nvPicPr>
            <p:cNvPr id="20" name="Picture 16" descr="4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0" y="0"/>
              <a:ext cx="1284" cy="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7" descr="生产基地副本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3265" y="1257"/>
              <a:ext cx="136" cy="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4500562" y="1071546"/>
            <a:ext cx="1003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 b="1" dirty="0" smtClean="0">
                <a:ea typeface="黑体" pitchFamily="49" charset="-122"/>
              </a:rPr>
              <a:t>芜湖基地</a:t>
            </a:r>
            <a:endParaRPr lang="en-US" altLang="zh-CN" sz="1400" b="1" dirty="0" smtClean="0">
              <a:ea typeface="黑体" pitchFamily="49" charset="-122"/>
            </a:endParaRPr>
          </a:p>
          <a:p>
            <a:r>
              <a:rPr lang="en-US" altLang="zh-CN" sz="1400" b="1" dirty="0" smtClean="0">
                <a:ea typeface="黑体" pitchFamily="49" charset="-122"/>
              </a:rPr>
              <a:t>Wuhu Park</a:t>
            </a:r>
            <a:endParaRPr lang="en-US" altLang="zh-CN" sz="1400" b="1" dirty="0">
              <a:ea typeface="黑体" pitchFamily="49" charset="-122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428596" y="5715016"/>
            <a:ext cx="11381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400" b="1" dirty="0" smtClean="0">
                <a:ea typeface="黑体" pitchFamily="49" charset="-122"/>
              </a:rPr>
              <a:t>四川基地</a:t>
            </a:r>
            <a:endParaRPr lang="en-US" altLang="zh-CN" sz="1400" b="1" dirty="0" smtClean="0">
              <a:ea typeface="黑体" pitchFamily="49" charset="-122"/>
            </a:endParaRPr>
          </a:p>
          <a:p>
            <a:pPr algn="ctr"/>
            <a:r>
              <a:rPr lang="en-US" altLang="zh-CN" sz="1400" b="1" dirty="0" smtClean="0">
                <a:ea typeface="黑体" pitchFamily="49" charset="-122"/>
              </a:rPr>
              <a:t>Sichuan Park</a:t>
            </a:r>
            <a:endParaRPr lang="zh-CN" altLang="en-US" sz="1400" b="1" dirty="0">
              <a:ea typeface="黑体" pitchFamily="49" charset="-122"/>
            </a:endParaRPr>
          </a:p>
        </p:txBody>
      </p:sp>
      <p:grpSp>
        <p:nvGrpSpPr>
          <p:cNvPr id="10" name="Group 23"/>
          <p:cNvGrpSpPr>
            <a:grpSpLocks noChangeAspect="1"/>
          </p:cNvGrpSpPr>
          <p:nvPr/>
        </p:nvGrpSpPr>
        <p:grpSpPr bwMode="auto">
          <a:xfrm>
            <a:off x="5943600" y="3160713"/>
            <a:ext cx="2935288" cy="1654175"/>
            <a:chOff x="-86" y="0"/>
            <a:chExt cx="1849" cy="1042"/>
          </a:xfrm>
        </p:grpSpPr>
        <p:pic>
          <p:nvPicPr>
            <p:cNvPr id="25" name="Picture 24" descr="生产基地副本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-86" y="652"/>
              <a:ext cx="136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5" descr="图片1"/>
            <p:cNvPicPr>
              <a:picLocks noChangeAspect="1" noChangeArrowheads="1"/>
            </p:cNvPicPr>
            <p:nvPr/>
          </p:nvPicPr>
          <p:blipFill>
            <a:blip r:embed="rId12" cstate="email"/>
            <a:srcRect t="-872"/>
            <a:stretch>
              <a:fillRect/>
            </a:stretch>
          </p:blipFill>
          <p:spPr bwMode="auto">
            <a:xfrm>
              <a:off x="524" y="0"/>
              <a:ext cx="1239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7129859" y="4643446"/>
            <a:ext cx="20141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 b="1" dirty="0">
                <a:ea typeface="黑体" pitchFamily="49" charset="-122"/>
              </a:rPr>
              <a:t>人本集团</a:t>
            </a:r>
            <a:r>
              <a:rPr lang="zh-CN" altLang="en-US" sz="1400" b="1" dirty="0" smtClean="0">
                <a:ea typeface="黑体" pitchFamily="49" charset="-122"/>
              </a:rPr>
              <a:t>总部</a:t>
            </a:r>
            <a:endParaRPr lang="en-US" altLang="zh-CN" sz="1400" b="1" dirty="0" smtClean="0">
              <a:ea typeface="黑体" pitchFamily="49" charset="-122"/>
            </a:endParaRPr>
          </a:p>
          <a:p>
            <a:r>
              <a:rPr lang="en-US" altLang="zh-CN" sz="1400" b="1" dirty="0" smtClean="0">
                <a:ea typeface="黑体" pitchFamily="49" charset="-122"/>
              </a:rPr>
              <a:t>C&amp;U Group Headquarter</a:t>
            </a:r>
            <a:endParaRPr lang="en-US" altLang="zh-CN" sz="1400" b="1" dirty="0">
              <a:ea typeface="黑体" pitchFamily="49" charset="-122"/>
            </a:endParaRP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6929454" y="3071810"/>
            <a:ext cx="19941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 b="1" dirty="0">
                <a:ea typeface="黑体" pitchFamily="49" charset="-122"/>
              </a:rPr>
              <a:t>上海</a:t>
            </a:r>
            <a:r>
              <a:rPr lang="zh-CN" altLang="en-US" sz="1400" b="1" dirty="0" smtClean="0">
                <a:ea typeface="黑体" pitchFamily="49" charset="-122"/>
              </a:rPr>
              <a:t>基地 </a:t>
            </a:r>
            <a:r>
              <a:rPr lang="en-US" altLang="zh-CN" sz="1400" b="1" dirty="0" smtClean="0">
                <a:ea typeface="黑体" pitchFamily="49" charset="-122"/>
              </a:rPr>
              <a:t>Shanghai Park</a:t>
            </a:r>
            <a:endParaRPr lang="zh-CN" altLang="en-US" sz="1400" b="1" dirty="0">
              <a:ea typeface="黑体" pitchFamily="49" charset="-122"/>
            </a:endParaRPr>
          </a:p>
        </p:txBody>
      </p:sp>
      <p:cxnSp>
        <p:nvCxnSpPr>
          <p:cNvPr id="29" name="AutoShape 28"/>
          <p:cNvCxnSpPr>
            <a:cxnSpLocks noChangeShapeType="1"/>
          </p:cNvCxnSpPr>
          <p:nvPr/>
        </p:nvCxnSpPr>
        <p:spPr bwMode="auto">
          <a:xfrm rot="16200000">
            <a:off x="2439988" y="2617788"/>
            <a:ext cx="358775" cy="3108325"/>
          </a:xfrm>
          <a:prstGeom prst="bentConnector2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</p:spPr>
      </p:cxnSp>
      <p:cxnSp>
        <p:nvCxnSpPr>
          <p:cNvPr id="30" name="AutoShape 29"/>
          <p:cNvCxnSpPr>
            <a:cxnSpLocks noChangeShapeType="1"/>
          </p:cNvCxnSpPr>
          <p:nvPr/>
        </p:nvCxnSpPr>
        <p:spPr bwMode="auto">
          <a:xfrm rot="16200000" flipH="1">
            <a:off x="2840038" y="1514475"/>
            <a:ext cx="522287" cy="4164013"/>
          </a:xfrm>
          <a:prstGeom prst="bentConnector2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</p:spPr>
      </p:cxnSp>
      <p:cxnSp>
        <p:nvCxnSpPr>
          <p:cNvPr id="31" name="AutoShape 30"/>
          <p:cNvCxnSpPr>
            <a:cxnSpLocks noChangeShapeType="1"/>
          </p:cNvCxnSpPr>
          <p:nvPr/>
        </p:nvCxnSpPr>
        <p:spPr bwMode="auto">
          <a:xfrm rot="10800000">
            <a:off x="3551238" y="2314575"/>
            <a:ext cx="2046287" cy="1223963"/>
          </a:xfrm>
          <a:prstGeom prst="bentConnector2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</p:spPr>
      </p:cxnSp>
      <p:cxnSp>
        <p:nvCxnSpPr>
          <p:cNvPr id="32" name="AutoShape 31"/>
          <p:cNvCxnSpPr>
            <a:cxnSpLocks noChangeShapeType="1"/>
          </p:cNvCxnSpPr>
          <p:nvPr/>
        </p:nvCxnSpPr>
        <p:spPr bwMode="auto">
          <a:xfrm flipV="1">
            <a:off x="6346825" y="2581275"/>
            <a:ext cx="709613" cy="1236663"/>
          </a:xfrm>
          <a:prstGeom prst="bentConnector3">
            <a:avLst>
              <a:gd name="adj1" fmla="val 50088"/>
            </a:avLst>
          </a:prstGeom>
          <a:noFill/>
          <a:ln w="9525">
            <a:solidFill>
              <a:srgbClr val="CCFFFF"/>
            </a:solidFill>
            <a:miter lim="800000"/>
            <a:headEnd/>
            <a:tailEnd/>
          </a:ln>
        </p:spPr>
      </p:cxnSp>
      <p:grpSp>
        <p:nvGrpSpPr>
          <p:cNvPr id="13" name="Group 32"/>
          <p:cNvGrpSpPr>
            <a:grpSpLocks noChangeAspect="1"/>
          </p:cNvGrpSpPr>
          <p:nvPr/>
        </p:nvGrpSpPr>
        <p:grpSpPr bwMode="auto">
          <a:xfrm>
            <a:off x="4310063" y="4979988"/>
            <a:ext cx="4011612" cy="1668462"/>
            <a:chOff x="0" y="0"/>
            <a:chExt cx="2527" cy="1051"/>
          </a:xfrm>
        </p:grpSpPr>
        <p:pic>
          <p:nvPicPr>
            <p:cNvPr id="34" name="Picture 33" descr="6"/>
            <p:cNvPicPr>
              <a:picLocks noChangeAspect="1" noChangeArrowheads="1"/>
            </p:cNvPicPr>
            <p:nvPr/>
          </p:nvPicPr>
          <p:blipFill>
            <a:blip r:embed="rId13" cstate="email"/>
            <a:srcRect r="-6577"/>
            <a:stretch>
              <a:fillRect/>
            </a:stretch>
          </p:blipFill>
          <p:spPr bwMode="auto">
            <a:xfrm>
              <a:off x="1099" y="90"/>
              <a:ext cx="1428" cy="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4" descr="图片1"/>
            <p:cNvPicPr>
              <a:picLocks noChangeAspect="1" noChangeArrowheads="1"/>
            </p:cNvPicPr>
            <p:nvPr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0" y="0"/>
              <a:ext cx="1340" cy="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35"/>
          <p:cNvGrpSpPr>
            <a:grpSpLocks noChangeAspect="1"/>
          </p:cNvGrpSpPr>
          <p:nvPr/>
        </p:nvGrpSpPr>
        <p:grpSpPr bwMode="auto">
          <a:xfrm>
            <a:off x="5927725" y="171450"/>
            <a:ext cx="2978150" cy="3455988"/>
            <a:chOff x="-26" y="0"/>
            <a:chExt cx="1876" cy="2177"/>
          </a:xfrm>
        </p:grpSpPr>
        <p:pic>
          <p:nvPicPr>
            <p:cNvPr id="37" name="Picture 36" descr="生产基地副本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-26" y="2112"/>
              <a:ext cx="135" cy="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7" descr="图片1"/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510" y="0"/>
              <a:ext cx="1340" cy="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9" name="AutoShape 38"/>
          <p:cNvCxnSpPr>
            <a:cxnSpLocks noChangeShapeType="1"/>
          </p:cNvCxnSpPr>
          <p:nvPr/>
        </p:nvCxnSpPr>
        <p:spPr bwMode="auto">
          <a:xfrm flipV="1">
            <a:off x="6254750" y="4148138"/>
            <a:ext cx="841375" cy="15875"/>
          </a:xfrm>
          <a:prstGeom prst="straightConnector1">
            <a:avLst/>
          </a:prstGeom>
          <a:noFill/>
          <a:ln w="9525">
            <a:solidFill>
              <a:srgbClr val="CCFFFF"/>
            </a:solidFill>
            <a:round/>
            <a:headEnd/>
            <a:tailEnd/>
          </a:ln>
        </p:spPr>
      </p:cxn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1857356" y="6357958"/>
            <a:ext cx="20983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ea typeface="黑体" pitchFamily="49" charset="-122"/>
              </a:rPr>
              <a:t>杭州</a:t>
            </a:r>
            <a:r>
              <a:rPr lang="zh-CN" altLang="en-US" sz="1400" b="1" dirty="0" smtClean="0">
                <a:ea typeface="黑体" pitchFamily="49" charset="-122"/>
              </a:rPr>
              <a:t>基地  </a:t>
            </a:r>
            <a:r>
              <a:rPr lang="en-US" altLang="zh-CN" sz="1400" b="1" dirty="0" smtClean="0">
                <a:ea typeface="黑体" pitchFamily="49" charset="-122"/>
              </a:rPr>
              <a:t>Hangzhou Park</a:t>
            </a:r>
            <a:endParaRPr lang="zh-CN" altLang="en-US" sz="1400" b="1" dirty="0">
              <a:ea typeface="黑体" pitchFamily="49" charset="-122"/>
            </a:endParaRPr>
          </a:p>
        </p:txBody>
      </p:sp>
      <p:grpSp>
        <p:nvGrpSpPr>
          <p:cNvPr id="19" name="Group 40"/>
          <p:cNvGrpSpPr>
            <a:grpSpLocks/>
          </p:cNvGrpSpPr>
          <p:nvPr/>
        </p:nvGrpSpPr>
        <p:grpSpPr bwMode="auto">
          <a:xfrm>
            <a:off x="5210175" y="4281488"/>
            <a:ext cx="1814513" cy="993775"/>
            <a:chOff x="0" y="71"/>
            <a:chExt cx="1143" cy="626"/>
          </a:xfrm>
        </p:grpSpPr>
        <p:cxnSp>
          <p:nvCxnSpPr>
            <p:cNvPr id="42" name="AutoShape 41"/>
            <p:cNvCxnSpPr>
              <a:cxnSpLocks noChangeShapeType="1"/>
            </p:cNvCxnSpPr>
            <p:nvPr/>
          </p:nvCxnSpPr>
          <p:spPr bwMode="auto">
            <a:xfrm rot="5400000" flipV="1">
              <a:off x="527" y="80"/>
              <a:ext cx="90" cy="1143"/>
            </a:xfrm>
            <a:prstGeom prst="bentConnector3">
              <a:avLst>
                <a:gd name="adj1" fmla="val -150449"/>
              </a:avLst>
            </a:prstGeom>
            <a:noFill/>
            <a:ln w="9525">
              <a:solidFill>
                <a:srgbClr val="CCFFFF"/>
              </a:solidFill>
              <a:miter lim="800000"/>
              <a:headEnd/>
              <a:tailEnd/>
            </a:ln>
          </p:spPr>
        </p:cxnSp>
        <p:sp>
          <p:nvSpPr>
            <p:cNvPr id="43" name="Line 42"/>
            <p:cNvSpPr>
              <a:spLocks noChangeShapeType="1"/>
            </p:cNvSpPr>
            <p:nvPr/>
          </p:nvSpPr>
          <p:spPr bwMode="auto">
            <a:xfrm flipV="1">
              <a:off x="585" y="71"/>
              <a:ext cx="0" cy="420"/>
            </a:xfrm>
            <a:prstGeom prst="line">
              <a:avLst/>
            </a:prstGeom>
            <a:noFill/>
            <a:ln w="9525">
              <a:solidFill>
                <a:srgbClr val="CC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CN" altLang="en-US" sz="1400" b="1"/>
            </a:p>
          </p:txBody>
        </p:sp>
      </p:grp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6072198" y="428604"/>
            <a:ext cx="9376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 b="1" dirty="0">
                <a:ea typeface="黑体" pitchFamily="49" charset="-122"/>
              </a:rPr>
              <a:t>无锡</a:t>
            </a:r>
            <a:r>
              <a:rPr lang="zh-CN" altLang="en-US" sz="1400" b="1" dirty="0" smtClean="0">
                <a:ea typeface="黑体" pitchFamily="49" charset="-122"/>
              </a:rPr>
              <a:t>基地</a:t>
            </a:r>
            <a:endParaRPr lang="en-US" altLang="zh-CN" sz="1400" b="1" dirty="0" smtClean="0">
              <a:ea typeface="黑体" pitchFamily="49" charset="-122"/>
            </a:endParaRPr>
          </a:p>
          <a:p>
            <a:r>
              <a:rPr lang="en-US" altLang="zh-CN" sz="1400" b="1" dirty="0" smtClean="0">
                <a:ea typeface="黑体" pitchFamily="49" charset="-122"/>
              </a:rPr>
              <a:t>Wuxi Park</a:t>
            </a:r>
            <a:endParaRPr lang="en-US" altLang="zh-CN" sz="1400" b="1" dirty="0">
              <a:ea typeface="黑体" pitchFamily="49" charset="-122"/>
            </a:endParaRPr>
          </a:p>
        </p:txBody>
      </p:sp>
      <p:sp>
        <p:nvSpPr>
          <p:cNvPr id="45" name="Text Box 44"/>
          <p:cNvSpPr txBox="1">
            <a:spLocks noChangeArrowheads="1"/>
          </p:cNvSpPr>
          <p:nvPr/>
        </p:nvSpPr>
        <p:spPr bwMode="auto">
          <a:xfrm>
            <a:off x="428596" y="1285860"/>
            <a:ext cx="12888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400" b="1" dirty="0">
                <a:ea typeface="黑体" pitchFamily="49" charset="-122"/>
              </a:rPr>
              <a:t>黄石</a:t>
            </a:r>
            <a:r>
              <a:rPr lang="zh-CN" altLang="en-US" sz="1400" b="1" dirty="0" smtClean="0">
                <a:ea typeface="黑体" pitchFamily="49" charset="-122"/>
              </a:rPr>
              <a:t>基地</a:t>
            </a:r>
            <a:endParaRPr lang="en-US" altLang="zh-CN" sz="1400" b="1" dirty="0" smtClean="0">
              <a:ea typeface="黑体" pitchFamily="49" charset="-122"/>
            </a:endParaRPr>
          </a:p>
          <a:p>
            <a:pPr algn="ctr"/>
            <a:r>
              <a:rPr lang="en-US" altLang="zh-CN" sz="1400" b="1" dirty="0" err="1" smtClean="0">
                <a:ea typeface="黑体" pitchFamily="49" charset="-122"/>
              </a:rPr>
              <a:t>Huangshi</a:t>
            </a:r>
            <a:r>
              <a:rPr lang="en-US" altLang="zh-CN" sz="1400" b="1" dirty="0" smtClean="0">
                <a:ea typeface="黑体" pitchFamily="49" charset="-122"/>
              </a:rPr>
              <a:t> Park</a:t>
            </a:r>
            <a:r>
              <a:rPr lang="zh-CN" altLang="en-US" sz="1400" b="1" dirty="0" smtClean="0">
                <a:ea typeface="黑体" pitchFamily="49" charset="-122"/>
              </a:rPr>
              <a:t> </a:t>
            </a:r>
            <a:endParaRPr lang="zh-CN" altLang="en-US" sz="1400" b="1" dirty="0">
              <a:ea typeface="黑体" pitchFamily="49" charset="-122"/>
            </a:endParaRPr>
          </a:p>
        </p:txBody>
      </p:sp>
      <p:sp>
        <p:nvSpPr>
          <p:cNvPr id="46" name="Text Box 45"/>
          <p:cNvSpPr txBox="1">
            <a:spLocks noChangeArrowheads="1"/>
          </p:cNvSpPr>
          <p:nvPr/>
        </p:nvSpPr>
        <p:spPr bwMode="auto">
          <a:xfrm>
            <a:off x="5214942" y="6357958"/>
            <a:ext cx="20582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 b="1" dirty="0">
                <a:ea typeface="黑体" pitchFamily="49" charset="-122"/>
              </a:rPr>
              <a:t>温州</a:t>
            </a:r>
            <a:r>
              <a:rPr lang="zh-CN" altLang="en-US" sz="1400" b="1" dirty="0" smtClean="0">
                <a:ea typeface="黑体" pitchFamily="49" charset="-122"/>
              </a:rPr>
              <a:t>基地  </a:t>
            </a:r>
            <a:r>
              <a:rPr lang="en-US" altLang="zh-CN" sz="1400" b="1" dirty="0" smtClean="0">
                <a:ea typeface="黑体" pitchFamily="49" charset="-122"/>
              </a:rPr>
              <a:t>Wenzhou Park</a:t>
            </a:r>
            <a:endParaRPr lang="zh-CN" altLang="en-US" sz="1400" b="1" dirty="0">
              <a:ea typeface="黑体" pitchFamily="49" charset="-122"/>
            </a:endParaRPr>
          </a:p>
        </p:txBody>
      </p:sp>
      <p:cxnSp>
        <p:nvCxnSpPr>
          <p:cNvPr id="47" name="AutoShape 46"/>
          <p:cNvCxnSpPr>
            <a:cxnSpLocks noChangeShapeType="1"/>
          </p:cNvCxnSpPr>
          <p:nvPr/>
        </p:nvCxnSpPr>
        <p:spPr bwMode="auto">
          <a:xfrm rot="16200000">
            <a:off x="5187950" y="1901825"/>
            <a:ext cx="2481263" cy="722313"/>
          </a:xfrm>
          <a:prstGeom prst="bentConnector2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</p:spPr>
      </p:cxnSp>
      <p:cxnSp>
        <p:nvCxnSpPr>
          <p:cNvPr id="48" name="AutoShape 47"/>
          <p:cNvCxnSpPr>
            <a:cxnSpLocks noChangeShapeType="1"/>
          </p:cNvCxnSpPr>
          <p:nvPr/>
        </p:nvCxnSpPr>
        <p:spPr bwMode="auto">
          <a:xfrm rot="5400000" flipH="1" flipV="1">
            <a:off x="3861594" y="3055144"/>
            <a:ext cx="1127125" cy="3144837"/>
          </a:xfrm>
          <a:prstGeom prst="bentConnector2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</p:spPr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  <p:bldP spid="23" grpId="0" autoUpdateAnimBg="0"/>
      <p:bldP spid="27" grpId="0" autoUpdateAnimBg="0"/>
      <p:bldP spid="28" grpId="0" autoUpdateAnimBg="0"/>
      <p:bldP spid="40" grpId="0" autoUpdateAnimBg="0"/>
      <p:bldP spid="44" grpId="0" autoUpdateAnimBg="0"/>
      <p:bldP spid="45" grpId="0" autoUpdateAnimBg="0"/>
      <p:bldP spid="4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00034" y="1214422"/>
          <a:ext cx="8286807" cy="4899468"/>
        </p:xfrm>
        <a:graphic>
          <a:graphicData uri="http://schemas.openxmlformats.org/drawingml/2006/table">
            <a:tbl>
              <a:tblPr/>
              <a:tblGrid>
                <a:gridCol w="1565046"/>
                <a:gridCol w="1422771"/>
                <a:gridCol w="1422771"/>
                <a:gridCol w="1292073"/>
                <a:gridCol w="1292073"/>
                <a:gridCol w="1292073"/>
              </a:tblGrid>
              <a:tr h="85725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生产基地</a:t>
                      </a:r>
                      <a:endParaRPr lang="en-US" altLang="zh-CN" sz="16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rtl="0" fontAlgn="ctr"/>
                      <a:endParaRPr lang="en-US" altLang="zh-CN" sz="16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lang="en-US" altLang="zh-C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roduction</a:t>
                      </a:r>
                      <a:r>
                        <a:rPr lang="en-US" altLang="zh-CN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bases</a:t>
                      </a:r>
                      <a:endParaRPr lang="en-US" sz="16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深沟球轴承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角接触球</a:t>
                      </a:r>
                      <a:endParaRPr lang="en-US" altLang="zh-CN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轴承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调心球 </a:t>
                      </a:r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 </a:t>
                      </a:r>
                    </a:p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滚子轴承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圆柱滚子</a:t>
                      </a:r>
                      <a:endParaRPr lang="en-US" altLang="zh-CN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轴承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圆锥滚子</a:t>
                      </a:r>
                      <a:endParaRPr lang="en-US" altLang="zh-CN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轴承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</a:tr>
              <a:tr h="872837">
                <a:tc vMerge="1"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Deep Groove</a:t>
                      </a:r>
                    </a:p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Ball Bearings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Angular Contact </a:t>
                      </a:r>
                      <a:endParaRPr lang="en-US" sz="1400" b="0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Ball</a:t>
                      </a:r>
                    </a:p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Bearings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Self-Aligning </a:t>
                      </a:r>
                      <a:endParaRPr lang="en-US" sz="1400" b="0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all / </a:t>
                      </a: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Roller Bearings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Cylindrical Roller </a:t>
                      </a: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Bearing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Tapered Roller </a:t>
                      </a: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Bearings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5000"/>
                      </a:schemeClr>
                    </a:solidFill>
                  </a:tcPr>
                </a:tc>
              </a:tr>
              <a:tr h="4527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Wenzhou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527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Hangzhou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dirty="0" smtClean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7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Wuhu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527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Shanghai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7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Huangshi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526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Sichuan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7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Wuxi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85918" y="571480"/>
            <a:ext cx="678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Ⅰ. </a:t>
            </a:r>
            <a:r>
              <a:rPr lang="zh-CN" altLang="en-US" sz="3200" b="1" dirty="0" smtClean="0"/>
              <a:t>产品类别  </a:t>
            </a:r>
            <a:r>
              <a:rPr lang="en-US" altLang="zh-CN" sz="2800" b="1" dirty="0" smtClean="0"/>
              <a:t>Product category</a:t>
            </a:r>
            <a:endParaRPr lang="zh-CN" altLang="en-US" sz="28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28596" y="1500174"/>
          <a:ext cx="8143935" cy="4762953"/>
        </p:xfrm>
        <a:graphic>
          <a:graphicData uri="http://schemas.openxmlformats.org/drawingml/2006/table">
            <a:tbl>
              <a:tblPr/>
              <a:tblGrid>
                <a:gridCol w="1367925"/>
                <a:gridCol w="1129335"/>
                <a:gridCol w="1129335"/>
                <a:gridCol w="1129335"/>
                <a:gridCol w="1129335"/>
                <a:gridCol w="1129335"/>
                <a:gridCol w="1129335"/>
              </a:tblGrid>
              <a:tr h="92869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生产基地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Locations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推力球</a:t>
                      </a:r>
                      <a:endParaRPr lang="en-US" altLang="zh-CN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轴承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滚针轴承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回转支承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水泵轴连</a:t>
                      </a:r>
                      <a:endParaRPr lang="en-US" altLang="zh-CN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轴承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轮毂轴承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带座外球面球轴承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5000"/>
                      </a:schemeClr>
                    </a:solidFill>
                  </a:tcPr>
                </a:tc>
              </a:tr>
              <a:tr h="763265">
                <a:tc vMerge="1"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hrust Ball Bearing</a:t>
                      </a:r>
                      <a:endParaRPr lang="en-US" sz="1400" b="0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Needle Roller </a:t>
                      </a: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Bearing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Slewing </a:t>
                      </a: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Bearings</a:t>
                      </a: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Water pump Bearing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Wheel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Hub </a:t>
                      </a:r>
                    </a:p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Bearings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nsert </a:t>
                      </a:r>
                    </a:p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Bearing </a:t>
                      </a:r>
                    </a:p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Units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5000"/>
                      </a:schemeClr>
                    </a:solidFill>
                  </a:tcPr>
                </a:tc>
              </a:tr>
              <a:tr h="4387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Wenzhou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dirty="0" smtClean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dirty="0" smtClean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800" b="1" i="0" u="none" strike="noStrike" dirty="0">
                        <a:solidFill>
                          <a:srgbClr val="4F6228"/>
                        </a:solidFill>
                        <a:latin typeface="Wingdings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387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Hangzhou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i="0" u="none" strike="noStrike" dirty="0" smtClean="0">
                        <a:solidFill>
                          <a:srgbClr val="4F6228"/>
                        </a:solidFill>
                        <a:latin typeface="Wingdings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dirty="0" smtClean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Wuhu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dirty="0" smtClean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dirty="0" smtClean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387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Shanghai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800" b="1" i="0" u="none" strike="noStrike" dirty="0">
                        <a:solidFill>
                          <a:srgbClr val="4F6228"/>
                        </a:solidFill>
                        <a:latin typeface="Wingdings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ü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800" b="1" i="0" u="none" strike="noStrike">
                        <a:solidFill>
                          <a:srgbClr val="4F6228"/>
                        </a:solidFill>
                        <a:latin typeface="Wingdings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Huangshi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800" b="1" i="0" u="none" strike="noStrike">
                        <a:solidFill>
                          <a:srgbClr val="4F6228"/>
                        </a:solidFill>
                        <a:latin typeface="Wingdings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800" b="1" i="0" u="none" strike="noStrike">
                        <a:solidFill>
                          <a:srgbClr val="4F6228"/>
                        </a:solidFill>
                        <a:latin typeface="Wingdings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386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Sichuan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800" b="1" i="0" u="none" strike="noStrike">
                        <a:solidFill>
                          <a:srgbClr val="4F6228"/>
                        </a:solidFill>
                        <a:latin typeface="Wingdings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800" b="1" i="0" u="none" strike="noStrike" dirty="0">
                        <a:solidFill>
                          <a:srgbClr val="4F6228"/>
                        </a:solidFill>
                        <a:latin typeface="Wingdings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Wuxi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800" b="1" i="0" u="none" strike="noStrike" dirty="0">
                        <a:solidFill>
                          <a:srgbClr val="4F6228"/>
                        </a:solidFill>
                        <a:latin typeface="Wingdings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4F6228"/>
                          </a:solidFill>
                          <a:latin typeface="Wingdings"/>
                        </a:rPr>
                        <a:t> 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800" b="1" i="0" u="none" strike="noStrike" dirty="0">
                        <a:solidFill>
                          <a:srgbClr val="4F6228"/>
                        </a:solidFill>
                        <a:latin typeface="Wingdings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85918" y="571480"/>
            <a:ext cx="678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Ⅰ. </a:t>
            </a:r>
            <a:r>
              <a:rPr lang="zh-CN" altLang="en-US" sz="3200" b="1" dirty="0" smtClean="0"/>
              <a:t>产品类别  </a:t>
            </a:r>
            <a:r>
              <a:rPr lang="en-US" altLang="zh-CN" sz="2800" b="1" dirty="0" smtClean="0"/>
              <a:t>Product category</a:t>
            </a:r>
            <a:endParaRPr lang="zh-CN" altLang="en-US" sz="28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 flipV="1">
            <a:off x="0" y="6151553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85720" y="1071546"/>
            <a:ext cx="8329613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dirty="0">
                <a:ea typeface="黑体" pitchFamily="49" charset="-122"/>
              </a:rPr>
              <a:t>人本</a:t>
            </a:r>
            <a:r>
              <a:rPr lang="zh-CN" altLang="en-US" dirty="0" smtClean="0">
                <a:ea typeface="黑体" pitchFamily="49" charset="-122"/>
              </a:rPr>
              <a:t>制定自身的轴承钢材</a:t>
            </a:r>
            <a:r>
              <a:rPr lang="zh-CN" altLang="en-US" dirty="0">
                <a:ea typeface="黑体" pitchFamily="49" charset="-122"/>
              </a:rPr>
              <a:t>标准，对钢材、坯件加工、热处理、磨加工、装配等进行严格控制</a:t>
            </a:r>
            <a:r>
              <a:rPr lang="zh-CN" altLang="en-US" dirty="0" smtClean="0">
                <a:ea typeface="黑体" pitchFamily="49" charset="-122"/>
              </a:rPr>
              <a:t>。</a:t>
            </a:r>
            <a:endParaRPr lang="en-US" altLang="zh-CN" dirty="0" smtClean="0">
              <a:ea typeface="黑体" pitchFamily="49" charset="-122"/>
            </a:endParaRPr>
          </a:p>
          <a:p>
            <a:r>
              <a:rPr lang="en-US" altLang="zh-CN" sz="1600" dirty="0" smtClean="0">
                <a:ea typeface="黑体" pitchFamily="49" charset="-122"/>
              </a:rPr>
              <a:t>C&amp;U formulates its own steel standards and makes strict control on steel, blank processing, heat treatment, grinding and assembly etc.</a:t>
            </a:r>
            <a:endParaRPr lang="en-US" altLang="zh-CN" sz="1600" dirty="0">
              <a:ea typeface="黑体" pitchFamily="49" charset="-122"/>
            </a:endParaRPr>
          </a:p>
        </p:txBody>
      </p:sp>
      <p:pic>
        <p:nvPicPr>
          <p:cNvPr id="31751" name="Picture 7" descr="5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0513" y="2316155"/>
            <a:ext cx="212407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5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2285992"/>
            <a:ext cx="17875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 descr="5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08300" y="2274880"/>
            <a:ext cx="16827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0" descr="5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27863" y="4525953"/>
            <a:ext cx="1938337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1" descr="5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02163" y="4583103"/>
            <a:ext cx="1909762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2449513" y="2741605"/>
            <a:ext cx="482600" cy="469900"/>
          </a:xfrm>
          <a:prstGeom prst="rightArrow">
            <a:avLst>
              <a:gd name="adj1" fmla="val 50000"/>
              <a:gd name="adj2" fmla="val 25676"/>
            </a:avLst>
          </a:prstGeom>
          <a:gradFill rotWithShape="0">
            <a:gsLst>
              <a:gs pos="0">
                <a:srgbClr val="0099FF"/>
              </a:gs>
              <a:gs pos="100000">
                <a:srgbClr val="33CCFF"/>
              </a:gs>
            </a:gsLst>
            <a:lin ang="5400000" scaled="1"/>
          </a:gra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6453188" y="2717792"/>
            <a:ext cx="482600" cy="469900"/>
          </a:xfrm>
          <a:prstGeom prst="rightArrow">
            <a:avLst>
              <a:gd name="adj1" fmla="val 50000"/>
              <a:gd name="adj2" fmla="val 25676"/>
            </a:avLst>
          </a:prstGeom>
          <a:gradFill rotWithShape="0">
            <a:gsLst>
              <a:gs pos="0">
                <a:srgbClr val="0099FF"/>
              </a:gs>
              <a:gs pos="100000">
                <a:srgbClr val="33CCFF"/>
              </a:gs>
            </a:gsLst>
            <a:lin ang="5400000" scaled="1"/>
          </a:gra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58" name="AutoShape 14"/>
          <p:cNvSpPr>
            <a:spLocks noChangeArrowheads="1"/>
          </p:cNvSpPr>
          <p:nvPr/>
        </p:nvSpPr>
        <p:spPr bwMode="auto">
          <a:xfrm>
            <a:off x="7786710" y="4143380"/>
            <a:ext cx="520700" cy="381000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99FF"/>
              </a:gs>
              <a:gs pos="100000">
                <a:srgbClr val="33CCFF"/>
              </a:gs>
            </a:gsLst>
            <a:lin ang="5400000" scaled="1"/>
          </a:gra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31759" name="AutoShape 15"/>
          <p:cNvSpPr>
            <a:spLocks noChangeArrowheads="1"/>
          </p:cNvSpPr>
          <p:nvPr/>
        </p:nvSpPr>
        <p:spPr bwMode="auto">
          <a:xfrm flipH="1">
            <a:off x="6551613" y="4962516"/>
            <a:ext cx="482600" cy="469900"/>
          </a:xfrm>
          <a:prstGeom prst="rightArrow">
            <a:avLst>
              <a:gd name="adj1" fmla="val 50000"/>
              <a:gd name="adj2" fmla="val 25676"/>
            </a:avLst>
          </a:prstGeom>
          <a:gradFill rotWithShape="0">
            <a:gsLst>
              <a:gs pos="0">
                <a:srgbClr val="0099FF"/>
              </a:gs>
              <a:gs pos="100000">
                <a:srgbClr val="33CCFF"/>
              </a:gs>
            </a:gsLst>
            <a:lin ang="5400000" scaled="1"/>
          </a:gra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650875" y="3641717"/>
            <a:ext cx="13414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400" dirty="0" smtClean="0">
                <a:ea typeface="黑体" pitchFamily="49" charset="-122"/>
              </a:rPr>
              <a:t>钢材</a:t>
            </a:r>
            <a:endParaRPr lang="en-US" altLang="zh-CN" sz="1400" dirty="0" smtClean="0">
              <a:ea typeface="黑体" pitchFamily="49" charset="-122"/>
            </a:endParaRPr>
          </a:p>
          <a:p>
            <a:pPr algn="ctr"/>
            <a:r>
              <a:rPr lang="en-US" altLang="zh-CN" sz="1400" dirty="0" smtClean="0">
                <a:ea typeface="黑体" pitchFamily="49" charset="-122"/>
              </a:rPr>
              <a:t>Steel </a:t>
            </a:r>
            <a:r>
              <a:rPr lang="zh-CN" altLang="en-US" sz="1400" dirty="0" smtClean="0">
                <a:ea typeface="黑体" pitchFamily="49" charset="-122"/>
              </a:rPr>
              <a:t> </a:t>
            </a:r>
            <a:endParaRPr lang="en-US" altLang="zh-CN" sz="1400" dirty="0">
              <a:ea typeface="黑体" pitchFamily="49" charset="-122"/>
            </a:endParaRP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3571875" y="3668705"/>
            <a:ext cx="23098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400" dirty="0">
                <a:ea typeface="黑体" pitchFamily="49" charset="-122"/>
              </a:rPr>
              <a:t>坯件</a:t>
            </a:r>
            <a:r>
              <a:rPr lang="zh-CN" altLang="en-US" sz="1400" dirty="0" smtClean="0">
                <a:ea typeface="黑体" pitchFamily="49" charset="-122"/>
              </a:rPr>
              <a:t>加工</a:t>
            </a:r>
            <a:endParaRPr lang="en-US" altLang="zh-CN" sz="1400" dirty="0" smtClean="0">
              <a:ea typeface="黑体" pitchFamily="49" charset="-122"/>
            </a:endParaRPr>
          </a:p>
          <a:p>
            <a:pPr algn="ctr"/>
            <a:r>
              <a:rPr lang="en-US" altLang="zh-CN" sz="1400" dirty="0" smtClean="0">
                <a:ea typeface="黑体" pitchFamily="49" charset="-122"/>
              </a:rPr>
              <a:t>Blank processing</a:t>
            </a:r>
            <a:endParaRPr lang="en-US" altLang="zh-CN" sz="1400" dirty="0">
              <a:ea typeface="黑体" pitchFamily="49" charset="-122"/>
            </a:endParaRP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7246973" y="3654425"/>
            <a:ext cx="14176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400" dirty="0" smtClean="0">
                <a:ea typeface="黑体" pitchFamily="49" charset="-122"/>
              </a:rPr>
              <a:t>热处理</a:t>
            </a:r>
            <a:endParaRPr lang="en-US" altLang="zh-CN" sz="1400" dirty="0" smtClean="0">
              <a:ea typeface="黑体" pitchFamily="49" charset="-122"/>
            </a:endParaRPr>
          </a:p>
          <a:p>
            <a:pPr algn="ctr"/>
            <a:r>
              <a:rPr lang="en-US" altLang="zh-CN" sz="1400" dirty="0" smtClean="0">
                <a:ea typeface="黑体" pitchFamily="49" charset="-122"/>
              </a:rPr>
              <a:t>Heat treatment</a:t>
            </a:r>
            <a:endParaRPr lang="en-US" altLang="zh-CN" sz="1400" dirty="0">
              <a:ea typeface="黑体" pitchFamily="49" charset="-122"/>
            </a:endParaRPr>
          </a:p>
        </p:txBody>
      </p:sp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2627313" y="5934066"/>
            <a:ext cx="11350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400" dirty="0" smtClean="0">
                <a:ea typeface="黑体" pitchFamily="49" charset="-122"/>
              </a:rPr>
              <a:t>检测</a:t>
            </a:r>
            <a:endParaRPr lang="en-US" altLang="zh-CN" sz="1400" dirty="0" smtClean="0">
              <a:ea typeface="黑体" pitchFamily="49" charset="-122"/>
            </a:endParaRPr>
          </a:p>
          <a:p>
            <a:pPr algn="ctr"/>
            <a:r>
              <a:rPr lang="en-US" altLang="zh-CN" sz="1400" dirty="0" smtClean="0">
                <a:ea typeface="黑体" pitchFamily="49" charset="-122"/>
              </a:rPr>
              <a:t>Inspection</a:t>
            </a:r>
            <a:endParaRPr lang="en-US" altLang="zh-CN" sz="1400" dirty="0">
              <a:ea typeface="黑体" pitchFamily="49" charset="-122"/>
            </a:endParaRPr>
          </a:p>
        </p:txBody>
      </p:sp>
      <p:sp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7648575" y="5907078"/>
            <a:ext cx="1127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400" dirty="0">
                <a:ea typeface="黑体" pitchFamily="49" charset="-122"/>
              </a:rPr>
              <a:t>磨</a:t>
            </a:r>
            <a:r>
              <a:rPr lang="zh-CN" altLang="en-US" sz="1400" dirty="0" smtClean="0">
                <a:ea typeface="黑体" pitchFamily="49" charset="-122"/>
              </a:rPr>
              <a:t>加工</a:t>
            </a:r>
            <a:endParaRPr lang="en-US" altLang="zh-CN" sz="1400" dirty="0" smtClean="0">
              <a:ea typeface="黑体" pitchFamily="49" charset="-122"/>
            </a:endParaRPr>
          </a:p>
          <a:p>
            <a:pPr algn="ctr"/>
            <a:r>
              <a:rPr lang="en-US" altLang="zh-CN" sz="1400" dirty="0" smtClean="0">
                <a:ea typeface="黑体" pitchFamily="49" charset="-122"/>
              </a:rPr>
              <a:t>Grinding</a:t>
            </a:r>
            <a:endParaRPr lang="en-US" altLang="zh-CN" sz="1400" dirty="0">
              <a:ea typeface="黑体" pitchFamily="49" charset="-122"/>
            </a:endParaRPr>
          </a:p>
        </p:txBody>
      </p:sp>
      <p:pic>
        <p:nvPicPr>
          <p:cNvPr id="31765" name="Picture 21" descr="5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00298" y="4572008"/>
            <a:ext cx="179387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6" name="Picture 22" descr="热处理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000892" y="2285992"/>
            <a:ext cx="1855788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5" name="Picture 2" descr="http://picm.photophoto.cn/107/016/004/0160040408.jpg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075" y="4794241"/>
            <a:ext cx="1800225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AutoShape 15"/>
          <p:cNvSpPr>
            <a:spLocks noChangeArrowheads="1"/>
          </p:cNvSpPr>
          <p:nvPr/>
        </p:nvSpPr>
        <p:spPr bwMode="auto">
          <a:xfrm flipH="1">
            <a:off x="4097338" y="5005378"/>
            <a:ext cx="482600" cy="469900"/>
          </a:xfrm>
          <a:prstGeom prst="rightArrow">
            <a:avLst>
              <a:gd name="adj1" fmla="val 50000"/>
              <a:gd name="adj2" fmla="val 25676"/>
            </a:avLst>
          </a:prstGeom>
          <a:gradFill rotWithShape="0">
            <a:gsLst>
              <a:gs pos="0">
                <a:srgbClr val="0099FF"/>
              </a:gs>
              <a:gs pos="100000">
                <a:srgbClr val="33CCFF"/>
              </a:gs>
            </a:gsLst>
            <a:lin ang="5400000" scaled="1"/>
          </a:gra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AutoShape 15"/>
          <p:cNvSpPr>
            <a:spLocks noChangeArrowheads="1"/>
          </p:cNvSpPr>
          <p:nvPr/>
        </p:nvSpPr>
        <p:spPr bwMode="auto">
          <a:xfrm flipH="1">
            <a:off x="1995488" y="5019666"/>
            <a:ext cx="482600" cy="469900"/>
          </a:xfrm>
          <a:prstGeom prst="rightArrow">
            <a:avLst>
              <a:gd name="adj1" fmla="val 50000"/>
              <a:gd name="adj2" fmla="val 25676"/>
            </a:avLst>
          </a:prstGeom>
          <a:gradFill rotWithShape="0">
            <a:gsLst>
              <a:gs pos="0">
                <a:srgbClr val="0099FF"/>
              </a:gs>
              <a:gs pos="100000">
                <a:srgbClr val="33CCFF"/>
              </a:gs>
            </a:gsLst>
            <a:lin ang="5400000" scaled="1"/>
          </a:gra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991100" y="5908666"/>
            <a:ext cx="1135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400" dirty="0" smtClean="0">
                <a:ea typeface="黑体" pitchFamily="49" charset="-122"/>
              </a:rPr>
              <a:t>装配</a:t>
            </a:r>
            <a:endParaRPr lang="en-US" altLang="zh-CN" sz="1400" dirty="0" smtClean="0">
              <a:ea typeface="黑体" pitchFamily="49" charset="-122"/>
            </a:endParaRPr>
          </a:p>
          <a:p>
            <a:pPr algn="ctr"/>
            <a:r>
              <a:rPr lang="en-US" altLang="zh-CN" sz="1400" dirty="0" smtClean="0">
                <a:ea typeface="黑体" pitchFamily="49" charset="-122"/>
              </a:rPr>
              <a:t>Assembly</a:t>
            </a:r>
            <a:endParaRPr lang="en-US" altLang="zh-CN" sz="1400" dirty="0">
              <a:ea typeface="黑体" pitchFamily="49" charset="-122"/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461963" y="5897553"/>
            <a:ext cx="11350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400" dirty="0" smtClean="0">
                <a:ea typeface="黑体" pitchFamily="49" charset="-122"/>
              </a:rPr>
              <a:t>交付</a:t>
            </a:r>
            <a:endParaRPr lang="en-US" altLang="zh-CN" sz="1400" dirty="0" smtClean="0">
              <a:ea typeface="黑体" pitchFamily="49" charset="-122"/>
            </a:endParaRPr>
          </a:p>
          <a:p>
            <a:pPr algn="ctr"/>
            <a:r>
              <a:rPr lang="en-US" altLang="zh-CN" sz="1400" dirty="0" smtClean="0">
                <a:ea typeface="黑体" pitchFamily="49" charset="-122"/>
              </a:rPr>
              <a:t>Delivery</a:t>
            </a:r>
            <a:endParaRPr lang="en-US" altLang="zh-CN" sz="1400" dirty="0">
              <a:ea typeface="黑体" pitchFamily="49" charset="-122"/>
            </a:endParaRPr>
          </a:p>
        </p:txBody>
      </p:sp>
      <p:pic>
        <p:nvPicPr>
          <p:cNvPr id="28" name="Picture 2" descr="C:\Users\lzs\Desktop\cu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14282" y="28572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1655712" y="385720"/>
            <a:ext cx="7488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Ⅲ. </a:t>
            </a:r>
            <a:r>
              <a:rPr lang="zh-CN" altLang="en-US" sz="3200" b="1" dirty="0" smtClean="0"/>
              <a:t>生产流程  </a:t>
            </a:r>
            <a:r>
              <a:rPr lang="en-US" altLang="zh-CN" sz="2800" b="1" dirty="0" smtClean="0"/>
              <a:t>Production process 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7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1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9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3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utoUpdateAnimBg="0"/>
      <p:bldP spid="31756" grpId="0" animBg="1"/>
      <p:bldP spid="31757" grpId="0" animBg="1"/>
      <p:bldP spid="31758" grpId="0" animBg="1"/>
      <p:bldP spid="31759" grpId="0" animBg="1"/>
      <p:bldP spid="31760" grpId="0" autoUpdateAnimBg="0"/>
      <p:bldP spid="31761" grpId="0" autoUpdateAnimBg="0"/>
      <p:bldP spid="31762" grpId="0" autoUpdateAnimBg="0"/>
      <p:bldP spid="31763" grpId="0" autoUpdateAnimBg="0"/>
      <p:bldP spid="31764" grpId="0" autoUpdateAnimBg="0"/>
      <p:bldP spid="24" grpId="0" animBg="1"/>
      <p:bldP spid="25" grpId="0" animBg="1"/>
      <p:bldP spid="26" grpId="0" autoUpdateAnimBg="0"/>
      <p:bldP spid="2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按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F5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放映观看 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请把文件夹放到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F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盘根目录下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)</a:t>
            </a:r>
            <a:endParaRPr lang="zh-CN" altLang="en-US" sz="4400" b="1">
              <a:solidFill>
                <a:schemeClr val="bg1"/>
              </a:solidFill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email">
            <a:lum brigh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00174"/>
            <a:ext cx="9144000" cy="516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928794" y="500042"/>
            <a:ext cx="700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Arial" pitchFamily="34" charset="0"/>
                <a:cs typeface="Arial" pitchFamily="34" charset="0"/>
              </a:rPr>
              <a:t>生产流程图   </a:t>
            </a:r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Production flow chart </a:t>
            </a:r>
            <a:endParaRPr lang="zh-CN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1142984"/>
            <a:ext cx="664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以深沟球轴承为例    </a:t>
            </a:r>
            <a:r>
              <a:rPr lang="en-US" altLang="zh-CN" dirty="0" smtClean="0"/>
              <a:t>Take deep groove ball bearing as an example</a:t>
            </a:r>
            <a:endParaRPr lang="zh-CN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按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F5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放映观看 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请把文件夹放到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F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盘根目录下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)</a:t>
            </a:r>
            <a:endParaRPr lang="zh-CN" altLang="en-US" sz="4400" b="1">
              <a:solidFill>
                <a:schemeClr val="bg1"/>
              </a:solidFill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图片 43" descr="6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4876800" y="1404918"/>
            <a:ext cx="977030" cy="720000"/>
          </a:xfrm>
          <a:prstGeom prst="rect">
            <a:avLst/>
          </a:prstGeom>
        </p:spPr>
      </p:pic>
      <p:pic>
        <p:nvPicPr>
          <p:cNvPr id="45" name="图片 44" descr="7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095999" y="1404918"/>
            <a:ext cx="960000" cy="720000"/>
          </a:xfrm>
          <a:prstGeom prst="rect">
            <a:avLst/>
          </a:prstGeom>
        </p:spPr>
      </p:pic>
      <p:pic>
        <p:nvPicPr>
          <p:cNvPr id="46" name="图片 45" descr="10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8153399" y="1404918"/>
            <a:ext cx="533400" cy="685800"/>
          </a:xfrm>
          <a:prstGeom prst="rect">
            <a:avLst/>
          </a:prstGeom>
        </p:spPr>
      </p:pic>
      <p:pic>
        <p:nvPicPr>
          <p:cNvPr id="47" name="图片 46" descr="9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7162799" y="1404918"/>
            <a:ext cx="731400" cy="685800"/>
          </a:xfrm>
          <a:prstGeom prst="rect">
            <a:avLst/>
          </a:prstGeom>
        </p:spPr>
      </p:pic>
      <p:pic>
        <p:nvPicPr>
          <p:cNvPr id="48" name="图片 47" descr="DSC02789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619999" y="3005118"/>
            <a:ext cx="1016000" cy="762000"/>
          </a:xfrm>
          <a:prstGeom prst="rect">
            <a:avLst/>
          </a:prstGeom>
        </p:spPr>
      </p:pic>
      <p:pic>
        <p:nvPicPr>
          <p:cNvPr id="49" name="图片 48" descr="DSC02787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809999" y="3005118"/>
            <a:ext cx="960000" cy="720000"/>
          </a:xfrm>
          <a:prstGeom prst="rect">
            <a:avLst/>
          </a:prstGeom>
        </p:spPr>
      </p:pic>
      <p:pic>
        <p:nvPicPr>
          <p:cNvPr id="50" name="图片 49" descr="DSC02788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248399" y="3005118"/>
            <a:ext cx="960000" cy="720000"/>
          </a:xfrm>
          <a:prstGeom prst="rect">
            <a:avLst/>
          </a:prstGeom>
        </p:spPr>
      </p:pic>
      <p:pic>
        <p:nvPicPr>
          <p:cNvPr id="51" name="图片 50" descr="9.JP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5105399" y="3005118"/>
            <a:ext cx="767874" cy="720000"/>
          </a:xfrm>
          <a:prstGeom prst="rect">
            <a:avLst/>
          </a:prstGeom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514600" y="4910118"/>
            <a:ext cx="1210563" cy="90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010400" y="4910118"/>
            <a:ext cx="1039355" cy="90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5791200" y="4910118"/>
            <a:ext cx="423179" cy="90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4495800" y="4910118"/>
            <a:ext cx="497369" cy="90000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56" name="图片 55" descr="DSC02734.JP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1066800" y="5062518"/>
            <a:ext cx="895199" cy="67140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457200" y="2243118"/>
            <a:ext cx="914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/>
              <a:t>端面</a:t>
            </a:r>
            <a:r>
              <a:rPr lang="zh-CN" altLang="en-US" sz="1200" dirty="0" smtClean="0"/>
              <a:t>磨</a:t>
            </a:r>
            <a:r>
              <a:rPr lang="en-US" altLang="zh-CN" sz="1200" dirty="0" smtClean="0"/>
              <a:t>Groove Grinding1</a:t>
            </a:r>
            <a:endParaRPr lang="zh-CN" altLang="en-US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3505199" y="2243118"/>
            <a:ext cx="91440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/>
              <a:t>内径磨</a:t>
            </a:r>
            <a:r>
              <a:rPr lang="en-US" altLang="zh-CN" sz="1200" dirty="0" smtClean="0"/>
              <a:t>Bore Grinding</a:t>
            </a:r>
            <a:endParaRPr lang="zh-CN" altLang="en-US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1828800" y="2243118"/>
            <a:ext cx="99060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/>
              <a:t>沟磨 </a:t>
            </a:r>
            <a:r>
              <a:rPr lang="en-US" altLang="zh-CN" sz="1200" dirty="0" smtClean="0"/>
              <a:t>Groove Grinding1</a:t>
            </a:r>
            <a:endParaRPr lang="zh-CN" altLang="en-US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4876800" y="2243118"/>
            <a:ext cx="106680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/>
              <a:t>内径检测 </a:t>
            </a:r>
            <a:r>
              <a:rPr lang="en-US" altLang="zh-CN" sz="1200" dirty="0"/>
              <a:t> </a:t>
            </a:r>
            <a:r>
              <a:rPr lang="en-US" altLang="zh-CN" sz="1200" dirty="0" smtClean="0"/>
              <a:t> ID Inspection</a:t>
            </a:r>
            <a:endParaRPr lang="zh-CN" altLang="en-US" sz="1200" dirty="0" smtClean="0"/>
          </a:p>
        </p:txBody>
      </p:sp>
      <p:sp>
        <p:nvSpPr>
          <p:cNvPr id="61" name="TextBox 60"/>
          <p:cNvSpPr txBox="1"/>
          <p:nvPr/>
        </p:nvSpPr>
        <p:spPr>
          <a:xfrm>
            <a:off x="6172200" y="2243119"/>
            <a:ext cx="83820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/>
              <a:t>沟道超精</a:t>
            </a:r>
            <a:r>
              <a:rPr lang="en-US" altLang="zh-CN" sz="1200" dirty="0" smtClean="0"/>
              <a:t>Super finishing</a:t>
            </a:r>
            <a:endParaRPr lang="zh-CN" alt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7162800" y="2243118"/>
            <a:ext cx="762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/>
              <a:t>清洗</a:t>
            </a:r>
            <a:r>
              <a:rPr lang="en-US" altLang="zh-CN" sz="1200" dirty="0" smtClean="0"/>
              <a:t>Washing</a:t>
            </a:r>
            <a:endParaRPr lang="zh-CN" alt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8001000" y="2243118"/>
            <a:ext cx="99060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/>
              <a:t>甩干</a:t>
            </a:r>
            <a:r>
              <a:rPr lang="en-US" altLang="zh-CN" sz="1200" dirty="0" smtClean="0"/>
              <a:t>Centrifuge dripping</a:t>
            </a:r>
            <a:endParaRPr lang="zh-CN" alt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381000" y="3995718"/>
            <a:ext cx="9906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/>
              <a:t>端面</a:t>
            </a:r>
            <a:r>
              <a:rPr lang="zh-CN" altLang="en-US" sz="1200" dirty="0" smtClean="0"/>
              <a:t>磨</a:t>
            </a:r>
            <a:r>
              <a:rPr lang="en-US" altLang="zh-CN" sz="1200" dirty="0" smtClean="0"/>
              <a:t> Groove Grinding</a:t>
            </a:r>
            <a:endParaRPr lang="zh-CN" altLang="en-US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1447800" y="3995718"/>
            <a:ext cx="10668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/>
              <a:t>无心</a:t>
            </a:r>
            <a:r>
              <a:rPr lang="zh-CN" altLang="en-US" sz="1200" dirty="0" smtClean="0"/>
              <a:t>磨</a:t>
            </a:r>
            <a:r>
              <a:rPr lang="en-US" altLang="zh-CN" sz="1200" dirty="0" smtClean="0"/>
              <a:t> Groove Grinding</a:t>
            </a:r>
            <a:endParaRPr lang="zh-CN" altLang="en-US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2667000" y="3995718"/>
            <a:ext cx="106680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/>
              <a:t>沟磨  </a:t>
            </a:r>
            <a:r>
              <a:rPr lang="en-US" altLang="zh-CN" sz="1200" dirty="0" smtClean="0"/>
              <a:t>Groove Grinding</a:t>
            </a:r>
            <a:endParaRPr lang="zh-CN" altLang="en-US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3810000" y="3995718"/>
            <a:ext cx="99060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/>
              <a:t>沟道超精</a:t>
            </a:r>
            <a:r>
              <a:rPr lang="en-US" altLang="zh-CN" sz="1200" dirty="0" smtClean="0"/>
              <a:t>Super finishing</a:t>
            </a:r>
            <a:endParaRPr lang="zh-CN" altLang="en-US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5105400" y="3995718"/>
            <a:ext cx="91440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/>
              <a:t>清洗</a:t>
            </a:r>
            <a:endParaRPr lang="en-US" altLang="zh-CN" sz="1200" dirty="0" smtClean="0"/>
          </a:p>
          <a:p>
            <a:endParaRPr lang="en-US" altLang="zh-CN" sz="1200" dirty="0"/>
          </a:p>
          <a:p>
            <a:r>
              <a:rPr lang="en-US" altLang="zh-CN" sz="1200" dirty="0" smtClean="0"/>
              <a:t>Washing</a:t>
            </a:r>
            <a:endParaRPr lang="zh-CN" altLang="en-US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6324600" y="3995718"/>
            <a:ext cx="99060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/>
              <a:t>甩干</a:t>
            </a:r>
            <a:r>
              <a:rPr lang="en-US" altLang="zh-CN" sz="1200" dirty="0" smtClean="0"/>
              <a:t>Centrifuge dripping</a:t>
            </a:r>
            <a:endParaRPr lang="zh-CN" alt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7619998" y="3995719"/>
            <a:ext cx="106680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/>
              <a:t>外径检测  </a:t>
            </a:r>
            <a:r>
              <a:rPr lang="en-US" altLang="zh-CN" sz="1200" dirty="0" smtClean="0"/>
              <a:t>OD Inspection</a:t>
            </a:r>
            <a:endParaRPr lang="zh-CN" altLang="en-US" sz="1200" dirty="0"/>
          </a:p>
        </p:txBody>
      </p:sp>
      <p:sp>
        <p:nvSpPr>
          <p:cNvPr id="71" name="TextBox 70"/>
          <p:cNvSpPr txBox="1"/>
          <p:nvPr/>
        </p:nvSpPr>
        <p:spPr>
          <a:xfrm>
            <a:off x="7010400" y="5824518"/>
            <a:ext cx="12192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/>
              <a:t>合套</a:t>
            </a:r>
            <a:r>
              <a:rPr lang="en-US" altLang="zh-CN" sz="1200" dirty="0" smtClean="0"/>
              <a:t>+</a:t>
            </a:r>
            <a:r>
              <a:rPr lang="zh-CN" altLang="en-US" sz="1200" dirty="0" smtClean="0"/>
              <a:t>铆合</a:t>
            </a:r>
            <a:r>
              <a:rPr lang="en-US" altLang="zh-CN" sz="1200" dirty="0" smtClean="0"/>
              <a:t>Assembly + Press Cage</a:t>
            </a:r>
            <a:endParaRPr lang="zh-CN" alt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5257800" y="5824518"/>
            <a:ext cx="15240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/>
              <a:t>灵活性</a:t>
            </a:r>
            <a:r>
              <a:rPr lang="en-US" altLang="zh-CN" sz="1200" dirty="0" smtClean="0"/>
              <a:t>+</a:t>
            </a:r>
            <a:r>
              <a:rPr lang="zh-CN" altLang="en-US" sz="1200" dirty="0" smtClean="0"/>
              <a:t>径向游隙检测</a:t>
            </a:r>
            <a:r>
              <a:rPr lang="en-US" altLang="zh-CN" sz="1200" dirty="0" smtClean="0"/>
              <a:t>Flexibility +Radial clearance inspection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114800" y="5837218"/>
            <a:ext cx="10668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/>
              <a:t>内径</a:t>
            </a:r>
            <a:r>
              <a:rPr lang="en-US" altLang="zh-CN" sz="1200" dirty="0" smtClean="0"/>
              <a:t>+</a:t>
            </a:r>
            <a:r>
              <a:rPr lang="zh-CN" altLang="en-US" sz="1200" dirty="0" smtClean="0"/>
              <a:t>外径检测</a:t>
            </a:r>
            <a:r>
              <a:rPr lang="en-US" altLang="zh-CN" sz="1200" dirty="0" smtClean="0"/>
              <a:t>ID+OD Inspection</a:t>
            </a:r>
            <a:endParaRPr lang="zh-CN" altLang="en-US" sz="1200" dirty="0"/>
          </a:p>
        </p:txBody>
      </p:sp>
      <p:sp>
        <p:nvSpPr>
          <p:cNvPr id="74" name="TextBox 73"/>
          <p:cNvSpPr txBox="1"/>
          <p:nvPr/>
        </p:nvSpPr>
        <p:spPr>
          <a:xfrm>
            <a:off x="914400" y="5748318"/>
            <a:ext cx="1295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/>
              <a:t>注脂</a:t>
            </a:r>
            <a:r>
              <a:rPr lang="en-US" altLang="zh-CN" sz="1200" dirty="0" smtClean="0"/>
              <a:t>Grease Injunction+</a:t>
            </a:r>
            <a:r>
              <a:rPr lang="zh-CN" altLang="en-US" sz="1200" dirty="0" smtClean="0"/>
              <a:t>压盖</a:t>
            </a:r>
            <a:r>
              <a:rPr lang="en-US" altLang="zh-CN" sz="1200" dirty="0" smtClean="0"/>
              <a:t>Press Seals</a:t>
            </a:r>
            <a:endParaRPr lang="zh-CN" altLang="en-US" sz="1200" dirty="0"/>
          </a:p>
        </p:txBody>
      </p:sp>
      <p:sp>
        <p:nvSpPr>
          <p:cNvPr id="75" name="TextBox 74"/>
          <p:cNvSpPr txBox="1"/>
          <p:nvPr/>
        </p:nvSpPr>
        <p:spPr>
          <a:xfrm>
            <a:off x="2514600" y="5748319"/>
            <a:ext cx="1295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/>
              <a:t>清洗</a:t>
            </a:r>
            <a:r>
              <a:rPr lang="en-US" altLang="zh-CN" sz="1200" dirty="0" smtClean="0"/>
              <a:t>+</a:t>
            </a:r>
            <a:r>
              <a:rPr lang="zh-CN" altLang="en-US" sz="1200" dirty="0" smtClean="0"/>
              <a:t>烘干</a:t>
            </a:r>
            <a:r>
              <a:rPr lang="en-US" altLang="zh-CN" sz="1200" dirty="0" smtClean="0"/>
              <a:t>+</a:t>
            </a:r>
            <a:r>
              <a:rPr lang="zh-CN" altLang="en-US" sz="1200" dirty="0" smtClean="0"/>
              <a:t>涂油</a:t>
            </a:r>
            <a:r>
              <a:rPr lang="en-US" altLang="zh-CN" sz="1200" dirty="0" smtClean="0"/>
              <a:t>Washing + Drying+ Oiling</a:t>
            </a:r>
            <a:endParaRPr lang="zh-CN" altLang="en-US" sz="1200" dirty="0"/>
          </a:p>
        </p:txBody>
      </p:sp>
      <p:sp>
        <p:nvSpPr>
          <p:cNvPr id="76" name="TextBox 75"/>
          <p:cNvSpPr txBox="1"/>
          <p:nvPr/>
        </p:nvSpPr>
        <p:spPr>
          <a:xfrm>
            <a:off x="0" y="1481118"/>
            <a:ext cx="381000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 smtClean="0"/>
              <a:t>内圈</a:t>
            </a:r>
            <a:r>
              <a:rPr lang="en-US" altLang="zh-CN" sz="1600" dirty="0" smtClean="0"/>
              <a:t>IR</a:t>
            </a:r>
            <a:endParaRPr lang="zh-CN" altLang="en-US" sz="1600" dirty="0"/>
          </a:p>
        </p:txBody>
      </p:sp>
      <p:sp>
        <p:nvSpPr>
          <p:cNvPr id="77" name="TextBox 76"/>
          <p:cNvSpPr txBox="1"/>
          <p:nvPr/>
        </p:nvSpPr>
        <p:spPr>
          <a:xfrm>
            <a:off x="0" y="3081318"/>
            <a:ext cx="381000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 smtClean="0"/>
              <a:t>外圈</a:t>
            </a:r>
            <a:r>
              <a:rPr lang="en-US" altLang="zh-CN" sz="1600" dirty="0" smtClean="0"/>
              <a:t>OR</a:t>
            </a:r>
            <a:endParaRPr lang="zh-CN" altLang="en-US" sz="1600" dirty="0"/>
          </a:p>
        </p:txBody>
      </p:sp>
      <p:sp>
        <p:nvSpPr>
          <p:cNvPr id="78" name="TextBox 77"/>
          <p:cNvSpPr txBox="1"/>
          <p:nvPr/>
        </p:nvSpPr>
        <p:spPr>
          <a:xfrm>
            <a:off x="0" y="5367318"/>
            <a:ext cx="685800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 smtClean="0"/>
              <a:t>组装</a:t>
            </a:r>
            <a:r>
              <a:rPr lang="en-US" altLang="zh-CN" sz="1600" dirty="0" smtClean="0"/>
              <a:t>Assembly</a:t>
            </a:r>
            <a:endParaRPr lang="zh-CN" altLang="en-US" sz="1600" dirty="0"/>
          </a:p>
        </p:txBody>
      </p:sp>
      <p:cxnSp>
        <p:nvCxnSpPr>
          <p:cNvPr id="79" name="直接箭头连接符 78"/>
          <p:cNvCxnSpPr/>
          <p:nvPr/>
        </p:nvCxnSpPr>
        <p:spPr>
          <a:xfrm rot="10800000">
            <a:off x="8077200" y="5367318"/>
            <a:ext cx="914400" cy="158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>
          <a:xfrm rot="10800000">
            <a:off x="3810000" y="5367318"/>
            <a:ext cx="609600" cy="158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箭头连接符 80"/>
          <p:cNvCxnSpPr/>
          <p:nvPr/>
        </p:nvCxnSpPr>
        <p:spPr>
          <a:xfrm rot="10800000">
            <a:off x="5029200" y="5367318"/>
            <a:ext cx="609600" cy="158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/>
          <p:nvPr/>
        </p:nvCxnSpPr>
        <p:spPr>
          <a:xfrm rot="10800000">
            <a:off x="6324600" y="5367318"/>
            <a:ext cx="609600" cy="158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/>
          <p:nvPr/>
        </p:nvCxnSpPr>
        <p:spPr>
          <a:xfrm rot="10800000">
            <a:off x="1905000" y="5367318"/>
            <a:ext cx="609600" cy="158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>
            <a:off x="8686800" y="1709718"/>
            <a:ext cx="304800" cy="158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8992394" y="1710512"/>
            <a:ext cx="0" cy="3649606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>
            <a:stCxn id="48" idx="3"/>
          </p:cNvCxnSpPr>
          <p:nvPr/>
        </p:nvCxnSpPr>
        <p:spPr>
          <a:xfrm>
            <a:off x="8635999" y="3386118"/>
            <a:ext cx="355601" cy="158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箭头连接符 86"/>
          <p:cNvCxnSpPr/>
          <p:nvPr/>
        </p:nvCxnSpPr>
        <p:spPr>
          <a:xfrm flipV="1">
            <a:off x="7162800" y="3386118"/>
            <a:ext cx="457200" cy="158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>
          <a:xfrm flipV="1">
            <a:off x="5791200" y="3386118"/>
            <a:ext cx="457200" cy="158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箭头连接符 88"/>
          <p:cNvCxnSpPr/>
          <p:nvPr/>
        </p:nvCxnSpPr>
        <p:spPr>
          <a:xfrm flipV="1">
            <a:off x="4724400" y="3386118"/>
            <a:ext cx="457200" cy="158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箭头连接符 89"/>
          <p:cNvCxnSpPr/>
          <p:nvPr/>
        </p:nvCxnSpPr>
        <p:spPr>
          <a:xfrm flipV="1">
            <a:off x="3581400" y="3386118"/>
            <a:ext cx="228600" cy="158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/>
          <p:cNvCxnSpPr/>
          <p:nvPr/>
        </p:nvCxnSpPr>
        <p:spPr>
          <a:xfrm flipV="1">
            <a:off x="2438400" y="3386118"/>
            <a:ext cx="228600" cy="158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箭头连接符 91"/>
          <p:cNvCxnSpPr/>
          <p:nvPr/>
        </p:nvCxnSpPr>
        <p:spPr>
          <a:xfrm>
            <a:off x="1371600" y="3386118"/>
            <a:ext cx="228600" cy="158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箭头连接符 92"/>
          <p:cNvCxnSpPr/>
          <p:nvPr/>
        </p:nvCxnSpPr>
        <p:spPr>
          <a:xfrm>
            <a:off x="5943600" y="1726818"/>
            <a:ext cx="202000" cy="0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箭头连接符 93"/>
          <p:cNvCxnSpPr/>
          <p:nvPr/>
        </p:nvCxnSpPr>
        <p:spPr>
          <a:xfrm flipV="1">
            <a:off x="4648200" y="1747818"/>
            <a:ext cx="152399" cy="0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箭头连接符 94"/>
          <p:cNvCxnSpPr/>
          <p:nvPr/>
        </p:nvCxnSpPr>
        <p:spPr>
          <a:xfrm flipV="1">
            <a:off x="2971800" y="1785918"/>
            <a:ext cx="228600" cy="158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箭头连接符 95"/>
          <p:cNvCxnSpPr/>
          <p:nvPr/>
        </p:nvCxnSpPr>
        <p:spPr>
          <a:xfrm>
            <a:off x="1420200" y="1785918"/>
            <a:ext cx="180000" cy="158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/>
          <p:cNvCxnSpPr/>
          <p:nvPr/>
        </p:nvCxnSpPr>
        <p:spPr>
          <a:xfrm>
            <a:off x="7010400" y="1722418"/>
            <a:ext cx="202000" cy="0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箭头连接符 97"/>
          <p:cNvCxnSpPr/>
          <p:nvPr/>
        </p:nvCxnSpPr>
        <p:spPr>
          <a:xfrm>
            <a:off x="7924800" y="1709718"/>
            <a:ext cx="252000" cy="0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1357290" y="500042"/>
            <a:ext cx="750397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668338" lvl="1" indent="-246063" defTabSz="739775" eaLnBrk="0" hangingPunct="0">
              <a:defRPr/>
            </a:pPr>
            <a:r>
              <a:rPr lang="zh-CN" altLang="en-US" sz="2800" b="1" dirty="0" smtClean="0">
                <a:solidFill>
                  <a:schemeClr val="dk1"/>
                </a:solidFill>
                <a:latin typeface="Arial Narrow" pitchFamily="34" charset="0"/>
                <a:ea typeface="华文中宋" pitchFamily="2" charset="-122"/>
              </a:rPr>
              <a:t>主要过程流程布局图  </a:t>
            </a:r>
            <a:r>
              <a:rPr lang="en-US" altLang="zh-CN" sz="2800" b="1" dirty="0" smtClean="0">
                <a:solidFill>
                  <a:schemeClr val="dk1"/>
                </a:solidFill>
                <a:latin typeface="Arial Narrow" pitchFamily="34" charset="0"/>
                <a:ea typeface="华文中宋" pitchFamily="2" charset="-122"/>
              </a:rPr>
              <a:t>Main Process Flow Chart</a:t>
            </a:r>
            <a:endParaRPr lang="zh-CN" altLang="en-US" sz="2800" b="1" dirty="0">
              <a:solidFill>
                <a:schemeClr val="dk1"/>
              </a:solidFill>
              <a:latin typeface="Arial Narrow" pitchFamily="34" charset="0"/>
              <a:ea typeface="华文中宋" pitchFamily="2" charset="-122"/>
            </a:endParaRPr>
          </a:p>
        </p:txBody>
      </p:sp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778" y="3081318"/>
            <a:ext cx="86222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31" y="3064426"/>
            <a:ext cx="905170" cy="61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35651"/>
            <a:ext cx="1219200" cy="70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3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4473"/>
            <a:ext cx="905170" cy="61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5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32" y="3064426"/>
            <a:ext cx="842498" cy="70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6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54" y="1365787"/>
            <a:ext cx="1219200" cy="68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 sz="3200" b="1"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32772" name="Picture 4" descr="3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1412875"/>
            <a:ext cx="4249738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3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1052513"/>
            <a:ext cx="30956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 descr="3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48313" y="3357563"/>
            <a:ext cx="3055937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 descr="3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72150" y="1196975"/>
            <a:ext cx="28321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5876925"/>
            <a:ext cx="9144000" cy="1008063"/>
          </a:xfrm>
          <a:prstGeom prst="rect">
            <a:avLst/>
          </a:prstGeom>
          <a:solidFill>
            <a:schemeClr val="bg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 sz="3200" b="1"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28596" y="5357826"/>
            <a:ext cx="846296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集团自身研发的 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IEM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生产控制系统，使生产过程中对设备、物料、人员实行有效管控，资源得到最大的整合效用。</a:t>
            </a:r>
            <a:endParaRPr lang="en-US" altLang="zh-CN" b="1" dirty="0" smtClean="0">
              <a:latin typeface="Arial" pitchFamily="34" charset="0"/>
              <a:cs typeface="Arial" pitchFamily="34" charset="0"/>
            </a:endParaRPr>
          </a:p>
          <a:p>
            <a:pPr eaLnBrk="0" hangingPunct="0"/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C&amp;U develops its IEM production control system by itself which can have a better control of equipments, materials and staffs so as to use resources more efficiently. </a:t>
            </a:r>
            <a:endParaRPr lang="zh-CN" alt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9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2" name="Picture 2" descr="C:\Users\lzs\Desktop\cu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 animBg="1"/>
      <p:bldP spid="3277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1524504" y="1357298"/>
          <a:ext cx="6945960" cy="4834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0530" name="Picture 25" descr="S73R0018"/>
          <p:cNvPicPr>
            <a:picLocks noChangeAspect="1" noChangeArrowheads="1"/>
          </p:cNvPicPr>
          <p:nvPr/>
        </p:nvPicPr>
        <p:blipFill>
          <a:blip r:embed="rId7" cstate="email"/>
          <a:srcRect b="-429"/>
          <a:stretch>
            <a:fillRect/>
          </a:stretch>
        </p:blipFill>
        <p:spPr bwMode="auto">
          <a:xfrm>
            <a:off x="1607997" y="2852738"/>
            <a:ext cx="70714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1" name="Picture 35" descr="S73R006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595397" y="4283076"/>
            <a:ext cx="696116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2" name="Picture 41" descr="S73R003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749740" y="4941889"/>
            <a:ext cx="42995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3" name="Picture 27" descr="S73R0024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607996" y="3562351"/>
            <a:ext cx="779586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图片11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598547" y="2162176"/>
            <a:ext cx="861482" cy="47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008933" y="6165851"/>
            <a:ext cx="243047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itchFamily="2" charset="-122"/>
              </a:rPr>
              <a:t>Note: Example for deep groove ball bearing</a:t>
            </a:r>
          </a:p>
        </p:txBody>
      </p:sp>
      <p:sp>
        <p:nvSpPr>
          <p:cNvPr id="150536" name="Text Box 4"/>
          <p:cNvSpPr txBox="1">
            <a:spLocks noChangeArrowheads="1"/>
          </p:cNvSpPr>
          <p:nvPr/>
        </p:nvSpPr>
        <p:spPr bwMode="auto">
          <a:xfrm>
            <a:off x="3083698" y="600075"/>
            <a:ext cx="5916984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zh-CN" sz="2000" dirty="0">
                <a:latin typeface="Arial" charset="0"/>
                <a:ea typeface="黑体" pitchFamily="49" charset="-122"/>
                <a:cs typeface="Arial" charset="0"/>
              </a:rPr>
              <a:t>Quality and Process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55712" y="571480"/>
            <a:ext cx="7488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 </a:t>
            </a:r>
            <a:endParaRPr lang="zh-CN" altLang="en-US" sz="2800" b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472" y="1071546"/>
            <a:ext cx="3957639" cy="217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热处理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786314" y="1071546"/>
            <a:ext cx="4071966" cy="218786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86314" y="4071942"/>
            <a:ext cx="4151296" cy="247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7" name="Picture 1" descr="C:\Documents and Settings\Administrator\Application Data\Tencent\Users\965547205\QQ\WinTemp\RichOle\R)R(LTZH]([%`CBP~(CKB@S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1472" y="4071942"/>
            <a:ext cx="3929090" cy="250033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71472" y="3214686"/>
            <a:ext cx="835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zh-CN" altLang="en-US" sz="1600" b="1" dirty="0" smtClean="0">
                <a:latin typeface="Arial" pitchFamily="34" charset="0"/>
                <a:cs typeface="Arial" pitchFamily="34" charset="0"/>
              </a:rPr>
              <a:t>锻造  </a:t>
            </a:r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Forging                                                  </a:t>
            </a:r>
            <a:r>
              <a:rPr lang="zh-CN" altLang="en-US" sz="1600" b="1" dirty="0" smtClean="0">
                <a:latin typeface="Arial" pitchFamily="34" charset="0"/>
                <a:cs typeface="Arial" pitchFamily="34" charset="0"/>
              </a:rPr>
              <a:t>热处理</a:t>
            </a:r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    Heat treatment</a:t>
            </a:r>
          </a:p>
          <a:p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                    </a:t>
            </a:r>
          </a:p>
          <a:p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zh-CN" altLang="en-US" sz="1600" b="1" dirty="0" smtClean="0">
                <a:latin typeface="Arial" pitchFamily="34" charset="0"/>
                <a:cs typeface="Arial" pitchFamily="34" charset="0"/>
              </a:rPr>
              <a:t>磨加工生产线</a:t>
            </a:r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 Grinding lines                                     </a:t>
            </a:r>
            <a:r>
              <a:rPr lang="zh-CN" altLang="en-US" sz="1600" b="1" dirty="0" smtClean="0">
                <a:latin typeface="Arial" pitchFamily="34" charset="0"/>
                <a:cs typeface="Arial" pitchFamily="34" charset="0"/>
              </a:rPr>
              <a:t>装配生产线</a:t>
            </a:r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 Assembly lines</a:t>
            </a:r>
            <a:endParaRPr lang="zh-CN" alt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071099" y="545952"/>
            <a:ext cx="5329538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r>
              <a:rPr lang="en-US" altLang="zh-CN" sz="2400" dirty="0" err="1" smtClean="0">
                <a:latin typeface="Arial" charset="0"/>
                <a:ea typeface="黑体" pitchFamily="49" charset="-122"/>
              </a:rPr>
              <a:t>Huzhou</a:t>
            </a:r>
            <a:r>
              <a:rPr lang="en-US" altLang="zh-CN" sz="2400" dirty="0" smtClean="0">
                <a:latin typeface="Arial" charset="0"/>
                <a:ea typeface="黑体" pitchFamily="49" charset="-122"/>
              </a:rPr>
              <a:t>(8+1) </a:t>
            </a:r>
            <a:r>
              <a:rPr lang="en-US" altLang="zh-CN" sz="2400" dirty="0">
                <a:latin typeface="Arial" charset="0"/>
                <a:ea typeface="黑体" pitchFamily="49" charset="-122"/>
              </a:rPr>
              <a:t>Raw material Plants</a:t>
            </a:r>
            <a:r>
              <a:rPr lang="en-US" altLang="zh-CN" sz="2400" dirty="0">
                <a:latin typeface="黑体" pitchFamily="49" charset="-122"/>
                <a:ea typeface="黑体" pitchFamily="49" charset="-122"/>
              </a:rPr>
              <a:t> </a:t>
            </a:r>
          </a:p>
        </p:txBody>
      </p:sp>
      <p:sp>
        <p:nvSpPr>
          <p:cNvPr id="31748" name="Text Box 2"/>
          <p:cNvSpPr txBox="1">
            <a:spLocks noChangeArrowheads="1"/>
          </p:cNvSpPr>
          <p:nvPr/>
        </p:nvSpPr>
        <p:spPr bwMode="auto">
          <a:xfrm>
            <a:off x="929205" y="5720330"/>
            <a:ext cx="7827365" cy="71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r>
              <a:rPr lang="en-US" altLang="zh-CN" sz="2000"/>
              <a:t>Forging</a:t>
            </a:r>
            <a:r>
              <a:rPr lang="zh-CN" altLang="en-US" sz="2000"/>
              <a:t>，</a:t>
            </a:r>
            <a:r>
              <a:rPr lang="en-US" altLang="zh-CN" sz="2000"/>
              <a:t>Turning</a:t>
            </a:r>
            <a:r>
              <a:rPr lang="zh-CN" altLang="en-US" sz="2000"/>
              <a:t>，</a:t>
            </a:r>
            <a:r>
              <a:rPr lang="en-US" altLang="zh-CN" sz="2000"/>
              <a:t>Heat treatment</a:t>
            </a:r>
            <a:r>
              <a:rPr lang="zh-CN" altLang="en-US" sz="2000"/>
              <a:t>，</a:t>
            </a:r>
            <a:r>
              <a:rPr lang="en-US" altLang="zh-CN" sz="2000"/>
              <a:t>Bearing steel pipe</a:t>
            </a:r>
            <a:r>
              <a:rPr lang="zh-CN" altLang="en-US" sz="2000"/>
              <a:t>、</a:t>
            </a:r>
            <a:r>
              <a:rPr lang="en-US" altLang="zh-CN" sz="2000"/>
              <a:t>Roller</a:t>
            </a:r>
            <a:r>
              <a:rPr lang="zh-CN" altLang="en-US" sz="2000"/>
              <a:t>、</a:t>
            </a:r>
            <a:r>
              <a:rPr lang="en-US" altLang="zh-CN" sz="2000"/>
              <a:t>Shield etc.</a:t>
            </a:r>
          </a:p>
        </p:txBody>
      </p:sp>
      <p:pic>
        <p:nvPicPr>
          <p:cNvPr id="7" name="图片 6" descr="未命名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43313" y="1412777"/>
            <a:ext cx="5200394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214313" y="3429001"/>
            <a:ext cx="3562475" cy="233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总布图"/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214313" y="1412777"/>
            <a:ext cx="3562475" cy="2016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按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F5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放映观看 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请把文件夹放到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F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盘根目录下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)</a:t>
            </a:r>
            <a:endParaRPr lang="zh-CN" altLang="en-US" sz="4400" b="1">
              <a:solidFill>
                <a:schemeClr val="bg1"/>
              </a:solidFill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14480" y="1571612"/>
            <a:ext cx="6095995" cy="4009146"/>
            <a:chOff x="-1" y="2"/>
            <a:chExt cx="6095995" cy="3400423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-1" y="4381"/>
              <a:ext cx="531493" cy="783309"/>
              <a:chOff x="-1" y="0"/>
              <a:chExt cx="531493" cy="783309"/>
            </a:xfrm>
          </p:grpSpPr>
          <p:sp>
            <p:nvSpPr>
              <p:cNvPr id="42" name="燕尾形 36"/>
              <p:cNvSpPr>
                <a:spLocks noChangeArrowheads="1"/>
              </p:cNvSpPr>
              <p:nvPr/>
            </p:nvSpPr>
            <p:spPr bwMode="auto">
              <a:xfrm rot="5400000">
                <a:off x="-125910" y="125909"/>
                <a:ext cx="783309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燕尾形 4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2400" b="1" dirty="0" smtClean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1</a:t>
                </a:r>
                <a:endParaRPr lang="zh-CN" altLang="en-US" sz="2400" b="1" dirty="0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531485" y="2"/>
              <a:ext cx="5564508" cy="605914"/>
              <a:chOff x="-7" y="2"/>
              <a:chExt cx="5564508" cy="605914"/>
            </a:xfrm>
          </p:grpSpPr>
          <p:sp>
            <p:nvSpPr>
              <p:cNvPr id="40" name="同侧圆角矩形 34"/>
              <p:cNvSpPr>
                <a:spLocks/>
              </p:cNvSpPr>
              <p:nvPr/>
            </p:nvSpPr>
            <p:spPr bwMode="auto">
              <a:xfrm rot="5400000">
                <a:off x="2479290" y="-2479295"/>
                <a:ext cx="605914" cy="5564508"/>
              </a:xfrm>
              <a:custGeom>
                <a:avLst/>
                <a:gdLst>
                  <a:gd name="T0" fmla="*/ 0 w 493787"/>
                  <a:gd name="T1" fmla="*/ 0 h 5564508"/>
                  <a:gd name="T2" fmla="*/ 493787 w 493787"/>
                  <a:gd name="T3" fmla="*/ 5564508 h 5564508"/>
                </a:gdLst>
                <a:ahLst/>
                <a:cxnLst>
                  <a:cxn ang="0">
                    <a:pos x="82299" y="0"/>
                  </a:cxn>
                  <a:cxn ang="0">
                    <a:pos x="411487" y="0"/>
                  </a:cxn>
                  <a:cxn ang="0">
                    <a:pos x="411486" y="0"/>
                  </a:cxn>
                  <a:cxn ang="0">
                    <a:pos x="493786" y="82299"/>
                  </a:cxn>
                  <a:cxn ang="0">
                    <a:pos x="493787" y="5564508"/>
                  </a:cxn>
                  <a:cxn ang="0">
                    <a:pos x="49378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99"/>
                  </a:cxn>
                  <a:cxn ang="0">
                    <a:pos x="0" y="82299"/>
                  </a:cxn>
                  <a:cxn ang="0">
                    <a:pos x="82298" y="0"/>
                  </a:cxn>
                </a:cxnLst>
                <a:rect l="T0" t="T1" r="T2" b="T3"/>
                <a:pathLst>
                  <a:path w="493787" h="5564508">
                    <a:moveTo>
                      <a:pt x="82299" y="0"/>
                    </a:moveTo>
                    <a:lnTo>
                      <a:pt x="411487" y="0"/>
                    </a:lnTo>
                    <a:lnTo>
                      <a:pt x="411486" y="0"/>
                    </a:lnTo>
                    <a:cubicBezTo>
                      <a:pt x="456939" y="0"/>
                      <a:pt x="493786" y="36846"/>
                      <a:pt x="493786" y="82299"/>
                    </a:cubicBezTo>
                    <a:lnTo>
                      <a:pt x="493787" y="5564508"/>
                    </a:lnTo>
                    <a:lnTo>
                      <a:pt x="49378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99"/>
                    </a:lnTo>
                    <a:lnTo>
                      <a:pt x="0" y="82299"/>
                    </a:lnTo>
                    <a:cubicBezTo>
                      <a:pt x="0" y="36846"/>
                      <a:pt x="36846" y="0"/>
                      <a:pt x="82298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同侧圆角矩形 6"/>
              <p:cNvSpPr>
                <a:spLocks noChangeArrowheads="1"/>
              </p:cNvSpPr>
              <p:nvPr/>
            </p:nvSpPr>
            <p:spPr bwMode="auto">
              <a:xfrm>
                <a:off x="0" y="24104"/>
                <a:ext cx="5540403" cy="581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FF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  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latin typeface="SimSun" pitchFamily="2" charset="-122"/>
                    <a:ea typeface="SimSun" pitchFamily="2" charset="-122"/>
                    <a:cs typeface="Arial" pitchFamily="34" charset="0"/>
                    <a:sym typeface="Arial" pitchFamily="34" charset="0"/>
                  </a:rPr>
                  <a:t>集团概况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Group overview</a:t>
                </a:r>
                <a:endParaRPr lang="zh-CN" altLang="en-US" sz="2000" b="1" dirty="0">
                  <a:solidFill>
                    <a:srgbClr val="FF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-1" y="663574"/>
              <a:ext cx="531493" cy="790620"/>
              <a:chOff x="-1" y="0"/>
              <a:chExt cx="531493" cy="790620"/>
            </a:xfrm>
          </p:grpSpPr>
          <p:sp>
            <p:nvSpPr>
              <p:cNvPr id="38" name="燕尾形 32"/>
              <p:cNvSpPr>
                <a:spLocks noChangeArrowheads="1"/>
              </p:cNvSpPr>
              <p:nvPr/>
            </p:nvSpPr>
            <p:spPr bwMode="auto">
              <a:xfrm rot="5400000">
                <a:off x="-129565" y="129564"/>
                <a:ext cx="790620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燕尾形 8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2</a:t>
                </a:r>
                <a:endParaRPr lang="zh-CN" altLang="en-US" sz="2400" b="1" dirty="0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500066" y="663575"/>
              <a:ext cx="5595927" cy="608845"/>
              <a:chOff x="-31425" y="1"/>
              <a:chExt cx="5595927" cy="608845"/>
            </a:xfrm>
          </p:grpSpPr>
          <p:sp>
            <p:nvSpPr>
              <p:cNvPr id="36" name="同侧圆角矩形 30"/>
              <p:cNvSpPr>
                <a:spLocks/>
              </p:cNvSpPr>
              <p:nvPr/>
            </p:nvSpPr>
            <p:spPr bwMode="auto">
              <a:xfrm rot="5400000">
                <a:off x="2477825" y="-2477830"/>
                <a:ext cx="608845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同侧圆角矩形 10"/>
              <p:cNvSpPr>
                <a:spLocks noChangeArrowheads="1"/>
              </p:cNvSpPr>
              <p:nvPr/>
            </p:nvSpPr>
            <p:spPr bwMode="auto">
              <a:xfrm>
                <a:off x="-31425" y="63523"/>
                <a:ext cx="5540416" cy="445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solidFill>
                      <a:srgbClr val="000000"/>
                    </a:solidFill>
                    <a:latin typeface="SimSun" pitchFamily="2" charset="-122"/>
                    <a:ea typeface="SimSun" pitchFamily="2" charset="-122"/>
                    <a:cs typeface="Arial" pitchFamily="34" charset="0"/>
                    <a:sym typeface="Arial" pitchFamily="34" charset="0"/>
                  </a:rPr>
                  <a:t>生产基地</a:t>
                </a:r>
                <a:r>
                  <a:rPr lang="zh-CN" altLang="en-US" sz="2400" b="1" dirty="0" smtClean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</a:t>
                </a:r>
                <a:r>
                  <a:rPr lang="en-US" altLang="zh-CN" sz="2000" b="1" dirty="0" smtClean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Manufacturing bases</a:t>
                </a:r>
                <a:endParaRPr lang="zh-CN" altLang="en-US" sz="2000" b="1" dirty="0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0" y="1322766"/>
              <a:ext cx="531492" cy="759273"/>
              <a:chOff x="0" y="0"/>
              <a:chExt cx="531492" cy="759273"/>
            </a:xfrm>
          </p:grpSpPr>
          <p:sp>
            <p:nvSpPr>
              <p:cNvPr id="34" name="燕尾形 28"/>
              <p:cNvSpPr>
                <a:spLocks noChangeArrowheads="1"/>
              </p:cNvSpPr>
              <p:nvPr/>
            </p:nvSpPr>
            <p:spPr bwMode="auto">
              <a:xfrm rot="5400000">
                <a:off x="-113891" y="113891"/>
                <a:ext cx="759273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燕尾形 12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3</a:t>
                </a:r>
                <a:endParaRPr lang="zh-CN" altLang="en-US" sz="2400" b="1" dirty="0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500066" y="1322768"/>
              <a:ext cx="5595927" cy="616155"/>
              <a:chOff x="-31425" y="1"/>
              <a:chExt cx="5595927" cy="616155"/>
            </a:xfrm>
          </p:grpSpPr>
          <p:sp>
            <p:nvSpPr>
              <p:cNvPr id="32" name="同侧圆角矩形 26"/>
              <p:cNvSpPr>
                <a:spLocks/>
              </p:cNvSpPr>
              <p:nvPr/>
            </p:nvSpPr>
            <p:spPr bwMode="auto">
              <a:xfrm rot="5400000">
                <a:off x="2474170" y="-2474175"/>
                <a:ext cx="616155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同侧圆角矩形 14"/>
              <p:cNvSpPr>
                <a:spLocks noChangeArrowheads="1"/>
              </p:cNvSpPr>
              <p:nvPr/>
            </p:nvSpPr>
            <p:spPr bwMode="auto">
              <a:xfrm>
                <a:off x="-31425" y="70835"/>
                <a:ext cx="5540416" cy="445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应用领域     </a:t>
                </a:r>
                <a:r>
                  <a:rPr lang="en-US" altLang="zh-CN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Application</a:t>
                </a: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0" y="1981958"/>
              <a:ext cx="531492" cy="805243"/>
              <a:chOff x="0" y="-1"/>
              <a:chExt cx="531492" cy="805243"/>
            </a:xfrm>
          </p:grpSpPr>
          <p:sp>
            <p:nvSpPr>
              <p:cNvPr id="30" name="燕尾形 24"/>
              <p:cNvSpPr>
                <a:spLocks noChangeArrowheads="1"/>
              </p:cNvSpPr>
              <p:nvPr/>
            </p:nvSpPr>
            <p:spPr bwMode="auto">
              <a:xfrm rot="5400000">
                <a:off x="-136876" y="136875"/>
                <a:ext cx="805243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燕尾形 16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4</a:t>
                </a:r>
                <a:endParaRPr lang="zh-CN" altLang="en-US" sz="2400" b="1" dirty="0"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500066" y="1981960"/>
              <a:ext cx="5595928" cy="623467"/>
              <a:chOff x="-31425" y="0"/>
              <a:chExt cx="5595928" cy="623467"/>
            </a:xfrm>
          </p:grpSpPr>
          <p:sp>
            <p:nvSpPr>
              <p:cNvPr id="28" name="同侧圆角矩形 22"/>
              <p:cNvSpPr>
                <a:spLocks/>
              </p:cNvSpPr>
              <p:nvPr/>
            </p:nvSpPr>
            <p:spPr bwMode="auto">
              <a:xfrm rot="5400000">
                <a:off x="2470515" y="-2470520"/>
                <a:ext cx="623467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同侧圆角矩形 18"/>
              <p:cNvSpPr>
                <a:spLocks noChangeArrowheads="1"/>
              </p:cNvSpPr>
              <p:nvPr/>
            </p:nvSpPr>
            <p:spPr bwMode="auto">
              <a:xfrm>
                <a:off x="-31425" y="78146"/>
                <a:ext cx="5540416" cy="445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研发技术     </a:t>
                </a:r>
                <a:r>
                  <a:rPr lang="en-US" altLang="zh-CN" sz="20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R&amp;D capacity</a:t>
                </a:r>
              </a:p>
            </p:txBody>
          </p:sp>
        </p:grpSp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0" y="2641152"/>
              <a:ext cx="531492" cy="759273"/>
              <a:chOff x="0" y="0"/>
              <a:chExt cx="531492" cy="759273"/>
            </a:xfrm>
          </p:grpSpPr>
          <p:sp>
            <p:nvSpPr>
              <p:cNvPr id="26" name="燕尾形 20"/>
              <p:cNvSpPr>
                <a:spLocks noChangeArrowheads="1"/>
              </p:cNvSpPr>
              <p:nvPr/>
            </p:nvSpPr>
            <p:spPr bwMode="auto">
              <a:xfrm rot="5400000">
                <a:off x="-113891" y="113891"/>
                <a:ext cx="759273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燕尾形 20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5</a:t>
                </a:r>
                <a:endParaRPr lang="zh-CN" altLang="en-US" sz="2400" b="1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500066" y="2641153"/>
              <a:ext cx="5595927" cy="570187"/>
              <a:chOff x="-31425" y="1"/>
              <a:chExt cx="5595927" cy="570187"/>
            </a:xfrm>
          </p:grpSpPr>
          <p:sp>
            <p:nvSpPr>
              <p:cNvPr id="24" name="同侧圆角矩形 18"/>
              <p:cNvSpPr>
                <a:spLocks/>
              </p:cNvSpPr>
              <p:nvPr/>
            </p:nvSpPr>
            <p:spPr bwMode="auto">
              <a:xfrm rot="5400000">
                <a:off x="2497154" y="-2497159"/>
                <a:ext cx="570187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同侧圆角矩形 22"/>
              <p:cNvSpPr>
                <a:spLocks noChangeArrowheads="1"/>
              </p:cNvSpPr>
              <p:nvPr/>
            </p:nvSpPr>
            <p:spPr bwMode="auto">
              <a:xfrm>
                <a:off x="-31425" y="85458"/>
                <a:ext cx="5540416" cy="445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人本愿景     </a:t>
                </a:r>
                <a:r>
                  <a:rPr lang="en-US" altLang="zh-CN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Vision of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C&amp;U</a:t>
                </a: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图片1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812" y="1412875"/>
            <a:ext cx="4140545" cy="19462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3143545" y="549275"/>
            <a:ext cx="6343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en-US" altLang="zh-CN" sz="2400" smtClean="0">
                <a:latin typeface="Arial" charset="0"/>
                <a:cs typeface="Arial" charset="0"/>
              </a:rPr>
              <a:t>8+1Manufacturing </a:t>
            </a:r>
            <a:r>
              <a:rPr kumimoji="1" lang="en-US" altLang="zh-CN" sz="2400">
                <a:latin typeface="Arial" charset="0"/>
                <a:cs typeface="Arial" charset="0"/>
              </a:rPr>
              <a:t>Equipments (1)</a:t>
            </a:r>
            <a:endParaRPr kumimoji="1" lang="en-US" altLang="zh-CN" sz="2400">
              <a:latin typeface="Arial" charset="0"/>
              <a:ea typeface="黑体" pitchFamily="49" charset="-122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4266" y="5499100"/>
            <a:ext cx="7724994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indent="-228600" eaLnBrk="0" hangingPunct="0">
              <a:buFont typeface="Wingdings" pitchFamily="2" charset="2"/>
              <a:buChar char="q"/>
              <a:defRPr/>
            </a:pPr>
            <a:r>
              <a:rPr lang="en-US" sz="1400" dirty="0">
                <a:latin typeface="+mn-lt"/>
                <a:ea typeface="宋体" pitchFamily="2" charset="-122"/>
              </a:rPr>
              <a:t>C&amp;U manufacturing equipment uses current technology and is in excellent condition.</a:t>
            </a:r>
          </a:p>
          <a:p>
            <a:pPr marL="228600" indent="-228600" eaLnBrk="0" hangingPunct="0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en-US" sz="1400" dirty="0">
                <a:latin typeface="+mn-lt"/>
                <a:ea typeface="宋体" pitchFamily="2" charset="-122"/>
              </a:rPr>
              <a:t>Processes in place guarantee excellent consistency and quality</a:t>
            </a:r>
          </a:p>
          <a:p>
            <a:pPr marL="228600" indent="-228600" eaLnBrk="0" hangingPunct="0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en-US" sz="1400" dirty="0">
                <a:latin typeface="+mn-lt"/>
                <a:ea typeface="宋体" pitchFamily="2" charset="-122"/>
              </a:rPr>
              <a:t>Forging, Heat Treatment, Grinding and Assembly in house.</a:t>
            </a:r>
          </a:p>
        </p:txBody>
      </p:sp>
      <p:grpSp>
        <p:nvGrpSpPr>
          <p:cNvPr id="2" name="TextBox 9"/>
          <p:cNvGrpSpPr>
            <a:grpSpLocks/>
          </p:cNvGrpSpPr>
          <p:nvPr/>
        </p:nvGrpSpPr>
        <p:grpSpPr bwMode="auto">
          <a:xfrm>
            <a:off x="1715092" y="1052514"/>
            <a:ext cx="3264814" cy="414337"/>
            <a:chOff x="968" y="1809"/>
            <a:chExt cx="622" cy="261"/>
          </a:xfrm>
        </p:grpSpPr>
        <p:pic>
          <p:nvPicPr>
            <p:cNvPr id="32786" name="TextBox 9"/>
            <p:cNvPicPr>
              <a:picLocks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968" y="1809"/>
              <a:ext cx="622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7" name="Text Box 8"/>
            <p:cNvSpPr txBox="1">
              <a:spLocks noChangeArrowheads="1"/>
            </p:cNvSpPr>
            <p:nvPr/>
          </p:nvSpPr>
          <p:spPr bwMode="auto">
            <a:xfrm>
              <a:off x="1015" y="1831"/>
              <a:ext cx="53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altLang="zh-CN" sz="1400">
                  <a:solidFill>
                    <a:schemeClr val="tx2"/>
                  </a:solidFill>
                  <a:latin typeface="Arial" charset="0"/>
                </a:rPr>
                <a:t>Forging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210902" y="2978348"/>
            <a:ext cx="1331518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400" dirty="0">
                <a:solidFill>
                  <a:schemeClr val="tx2"/>
                </a:solidFill>
              </a:rPr>
              <a:t>Heat Treatment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7071" y="5194312"/>
            <a:ext cx="2358145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400" dirty="0">
                <a:solidFill>
                  <a:schemeClr val="tx2"/>
                </a:solidFill>
              </a:rPr>
              <a:t>Automatic Grinding Machines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26905" y="5050050"/>
            <a:ext cx="2090444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400" dirty="0">
                <a:solidFill>
                  <a:schemeClr val="tx2"/>
                </a:solidFill>
              </a:rPr>
              <a:t>Automatic Assembly Lines</a:t>
            </a:r>
          </a:p>
        </p:txBody>
      </p:sp>
      <p:pic>
        <p:nvPicPr>
          <p:cNvPr id="32783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0380" y="1268414"/>
            <a:ext cx="3642795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4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85887" y="3429001"/>
            <a:ext cx="421449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5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000380" y="3357564"/>
            <a:ext cx="364355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3118346" y="600075"/>
            <a:ext cx="6343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en-US" altLang="zh-CN" sz="2400" smtClean="0">
                <a:latin typeface="Arial" charset="0"/>
                <a:cs typeface="Arial" charset="0"/>
              </a:rPr>
              <a:t>8+1Manufacturing </a:t>
            </a:r>
            <a:r>
              <a:rPr kumimoji="1" lang="en-US" altLang="zh-CN" sz="2400">
                <a:latin typeface="Arial" charset="0"/>
                <a:cs typeface="Arial" charset="0"/>
              </a:rPr>
              <a:t>Equipments (2)</a:t>
            </a:r>
            <a:endParaRPr kumimoji="1" lang="en-US" altLang="zh-CN" sz="2400">
              <a:latin typeface="Arial" charset="0"/>
              <a:ea typeface="黑体" pitchFamily="49" charset="-122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0455" y="1989138"/>
            <a:ext cx="2786038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dirty="0" smtClean="0">
                <a:latin typeface="+mj-lt"/>
                <a:ea typeface="宋体" pitchFamily="2" charset="-122"/>
              </a:rPr>
              <a:t>8+1 also is supply </a:t>
            </a:r>
            <a:r>
              <a:rPr lang="en-US" altLang="zh-CN" sz="1400" dirty="0">
                <a:latin typeface="+mj-lt"/>
                <a:ea typeface="宋体" pitchFamily="2" charset="-122"/>
              </a:rPr>
              <a:t>high quality forging parts, with turning,  heat </a:t>
            </a:r>
            <a:r>
              <a:rPr lang="en-US" altLang="zh-CN" sz="1400" dirty="0" smtClean="0">
                <a:latin typeface="+mj-lt"/>
                <a:ea typeface="宋体" pitchFamily="2" charset="-122"/>
              </a:rPr>
              <a:t>treatment.</a:t>
            </a:r>
            <a:endParaRPr lang="en-US" altLang="zh-CN" sz="1400" dirty="0">
              <a:latin typeface="+mj-lt"/>
              <a:ea typeface="宋体" pitchFamily="2" charset="-122"/>
            </a:endParaRPr>
          </a:p>
          <a:p>
            <a:pPr>
              <a:defRPr/>
            </a:pPr>
            <a:endParaRPr lang="en-US" altLang="zh-CN" sz="1400" dirty="0">
              <a:latin typeface="+mj-lt"/>
              <a:ea typeface="宋体" pitchFamily="2" charset="-122"/>
            </a:endParaRPr>
          </a:p>
          <a:p>
            <a:pPr>
              <a:defRPr/>
            </a:pPr>
            <a:r>
              <a:rPr lang="en-US" altLang="zh-CN" sz="1400" dirty="0">
                <a:latin typeface="+mj-lt"/>
                <a:ea typeface="宋体" pitchFamily="2" charset="-122"/>
              </a:rPr>
              <a:t>Total area: over 670,000sqm.</a:t>
            </a:r>
          </a:p>
          <a:p>
            <a:pPr>
              <a:defRPr/>
            </a:pPr>
            <a:r>
              <a:rPr lang="en-US" altLang="zh-CN" sz="1400" dirty="0">
                <a:latin typeface="+mj-lt"/>
                <a:ea typeface="宋体" pitchFamily="2" charset="-122"/>
              </a:rPr>
              <a:t>Main customer: </a:t>
            </a:r>
            <a:r>
              <a:rPr lang="en-US" altLang="zh-CN" sz="1400" dirty="0" err="1">
                <a:latin typeface="+mj-lt"/>
                <a:ea typeface="宋体" pitchFamily="2" charset="-122"/>
              </a:rPr>
              <a:t>Schaeffler</a:t>
            </a:r>
            <a:r>
              <a:rPr lang="en-US" altLang="zh-CN" sz="1400" dirty="0">
                <a:latin typeface="+mj-lt"/>
                <a:ea typeface="宋体" pitchFamily="2" charset="-122"/>
              </a:rPr>
              <a:t>, SKF, C&amp;U, NSK, NTN</a:t>
            </a:r>
          </a:p>
          <a:p>
            <a:pPr>
              <a:defRPr/>
            </a:pPr>
            <a:endParaRPr lang="en-US" altLang="zh-CN" sz="1200" dirty="0">
              <a:latin typeface="+mj-lt"/>
              <a:ea typeface="宋体" pitchFamily="2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4514" y="1289174"/>
            <a:ext cx="4937264" cy="245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28687" y="3645024"/>
            <a:ext cx="4922094" cy="232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按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F5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放映观看 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请把文件夹放到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F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盘根目录下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)</a:t>
            </a:r>
            <a:endParaRPr lang="zh-CN" altLang="en-US" sz="4400" b="1">
              <a:solidFill>
                <a:schemeClr val="bg1"/>
              </a:solidFill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14480" y="1571612"/>
            <a:ext cx="6095995" cy="4009146"/>
            <a:chOff x="-1" y="2"/>
            <a:chExt cx="6095995" cy="3400423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-1" y="4381"/>
              <a:ext cx="531493" cy="783309"/>
              <a:chOff x="-1" y="0"/>
              <a:chExt cx="531493" cy="783309"/>
            </a:xfrm>
          </p:grpSpPr>
          <p:sp>
            <p:nvSpPr>
              <p:cNvPr id="42" name="燕尾形 36"/>
              <p:cNvSpPr>
                <a:spLocks noChangeArrowheads="1"/>
              </p:cNvSpPr>
              <p:nvPr/>
            </p:nvSpPr>
            <p:spPr bwMode="auto">
              <a:xfrm rot="5400000">
                <a:off x="-125910" y="125909"/>
                <a:ext cx="783309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燕尾形 4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2400" b="1" dirty="0" smtClean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1</a:t>
                </a:r>
                <a:endParaRPr lang="zh-CN" altLang="en-US" sz="2400" b="1" dirty="0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531485" y="2"/>
              <a:ext cx="5564508" cy="605914"/>
              <a:chOff x="-7" y="2"/>
              <a:chExt cx="5564508" cy="605914"/>
            </a:xfrm>
          </p:grpSpPr>
          <p:sp>
            <p:nvSpPr>
              <p:cNvPr id="40" name="同侧圆角矩形 34"/>
              <p:cNvSpPr>
                <a:spLocks/>
              </p:cNvSpPr>
              <p:nvPr/>
            </p:nvSpPr>
            <p:spPr bwMode="auto">
              <a:xfrm rot="5400000">
                <a:off x="2479290" y="-2479295"/>
                <a:ext cx="605914" cy="5564508"/>
              </a:xfrm>
              <a:custGeom>
                <a:avLst/>
                <a:gdLst>
                  <a:gd name="T0" fmla="*/ 0 w 493787"/>
                  <a:gd name="T1" fmla="*/ 0 h 5564508"/>
                  <a:gd name="T2" fmla="*/ 493787 w 493787"/>
                  <a:gd name="T3" fmla="*/ 5564508 h 5564508"/>
                </a:gdLst>
                <a:ahLst/>
                <a:cxnLst>
                  <a:cxn ang="0">
                    <a:pos x="82299" y="0"/>
                  </a:cxn>
                  <a:cxn ang="0">
                    <a:pos x="411487" y="0"/>
                  </a:cxn>
                  <a:cxn ang="0">
                    <a:pos x="411486" y="0"/>
                  </a:cxn>
                  <a:cxn ang="0">
                    <a:pos x="493786" y="82299"/>
                  </a:cxn>
                  <a:cxn ang="0">
                    <a:pos x="493787" y="5564508"/>
                  </a:cxn>
                  <a:cxn ang="0">
                    <a:pos x="49378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99"/>
                  </a:cxn>
                  <a:cxn ang="0">
                    <a:pos x="0" y="82299"/>
                  </a:cxn>
                  <a:cxn ang="0">
                    <a:pos x="82298" y="0"/>
                  </a:cxn>
                </a:cxnLst>
                <a:rect l="T0" t="T1" r="T2" b="T3"/>
                <a:pathLst>
                  <a:path w="493787" h="5564508">
                    <a:moveTo>
                      <a:pt x="82299" y="0"/>
                    </a:moveTo>
                    <a:lnTo>
                      <a:pt x="411487" y="0"/>
                    </a:lnTo>
                    <a:lnTo>
                      <a:pt x="411486" y="0"/>
                    </a:lnTo>
                    <a:cubicBezTo>
                      <a:pt x="456939" y="0"/>
                      <a:pt x="493786" y="36846"/>
                      <a:pt x="493786" y="82299"/>
                    </a:cubicBezTo>
                    <a:lnTo>
                      <a:pt x="493787" y="5564508"/>
                    </a:lnTo>
                    <a:lnTo>
                      <a:pt x="49378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99"/>
                    </a:lnTo>
                    <a:lnTo>
                      <a:pt x="0" y="82299"/>
                    </a:lnTo>
                    <a:cubicBezTo>
                      <a:pt x="0" y="36846"/>
                      <a:pt x="36846" y="0"/>
                      <a:pt x="82298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同侧圆角矩形 6"/>
              <p:cNvSpPr>
                <a:spLocks noChangeArrowheads="1"/>
              </p:cNvSpPr>
              <p:nvPr/>
            </p:nvSpPr>
            <p:spPr bwMode="auto">
              <a:xfrm>
                <a:off x="0" y="24104"/>
                <a:ext cx="5540403" cy="581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FF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latin typeface="SimSun" pitchFamily="2" charset="-122"/>
                    <a:ea typeface="SimSun" pitchFamily="2" charset="-122"/>
                    <a:cs typeface="Arial" pitchFamily="34" charset="0"/>
                    <a:sym typeface="Arial" pitchFamily="34" charset="0"/>
                  </a:rPr>
                  <a:t>集团概况</a:t>
                </a:r>
                <a:r>
                  <a:rPr lang="zh-CN" altLang="en-US" sz="2400" b="1" dirty="0" smtClean="0"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</a:t>
                </a:r>
                <a:r>
                  <a:rPr lang="en-US" altLang="zh-CN" sz="2000" b="1" dirty="0" smtClean="0"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Group overview</a:t>
                </a:r>
                <a:endParaRPr lang="zh-CN" altLang="en-US" sz="2000" b="1" dirty="0"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-1" y="663574"/>
              <a:ext cx="531493" cy="790620"/>
              <a:chOff x="-1" y="0"/>
              <a:chExt cx="531493" cy="790620"/>
            </a:xfrm>
          </p:grpSpPr>
          <p:sp>
            <p:nvSpPr>
              <p:cNvPr id="38" name="燕尾形 32"/>
              <p:cNvSpPr>
                <a:spLocks noChangeArrowheads="1"/>
              </p:cNvSpPr>
              <p:nvPr/>
            </p:nvSpPr>
            <p:spPr bwMode="auto">
              <a:xfrm rot="5400000">
                <a:off x="-129565" y="129564"/>
                <a:ext cx="790620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燕尾形 8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2</a:t>
                </a:r>
                <a:endParaRPr lang="zh-CN" altLang="en-US" sz="2400" b="1" dirty="0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500066" y="663575"/>
              <a:ext cx="5595927" cy="608845"/>
              <a:chOff x="-31425" y="1"/>
              <a:chExt cx="5595927" cy="608845"/>
            </a:xfrm>
          </p:grpSpPr>
          <p:sp>
            <p:nvSpPr>
              <p:cNvPr id="36" name="同侧圆角矩形 30"/>
              <p:cNvSpPr>
                <a:spLocks/>
              </p:cNvSpPr>
              <p:nvPr/>
            </p:nvSpPr>
            <p:spPr bwMode="auto">
              <a:xfrm rot="5400000">
                <a:off x="2477825" y="-2477830"/>
                <a:ext cx="608845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同侧圆角矩形 10"/>
              <p:cNvSpPr>
                <a:spLocks noChangeArrowheads="1"/>
              </p:cNvSpPr>
              <p:nvPr/>
            </p:nvSpPr>
            <p:spPr bwMode="auto">
              <a:xfrm>
                <a:off x="-31425" y="63523"/>
                <a:ext cx="5540416" cy="445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FF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latin typeface="SimSun" pitchFamily="2" charset="-122"/>
                    <a:ea typeface="SimSun" pitchFamily="2" charset="-122"/>
                    <a:cs typeface="Arial" pitchFamily="34" charset="0"/>
                    <a:sym typeface="Arial" pitchFamily="34" charset="0"/>
                  </a:rPr>
                  <a:t>生产基地</a:t>
                </a:r>
                <a:r>
                  <a:rPr lang="zh-CN" altLang="en-US" sz="2400" b="1" dirty="0" smtClean="0"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</a:t>
                </a:r>
                <a:r>
                  <a:rPr lang="en-US" altLang="zh-CN" sz="2000" b="1" dirty="0" smtClean="0"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Manufacturing bases</a:t>
                </a:r>
                <a:endParaRPr lang="zh-CN" altLang="en-US" sz="2000" b="1" dirty="0"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0" y="1322766"/>
              <a:ext cx="531492" cy="759273"/>
              <a:chOff x="0" y="0"/>
              <a:chExt cx="531492" cy="759273"/>
            </a:xfrm>
          </p:grpSpPr>
          <p:sp>
            <p:nvSpPr>
              <p:cNvPr id="34" name="燕尾形 28"/>
              <p:cNvSpPr>
                <a:spLocks noChangeArrowheads="1"/>
              </p:cNvSpPr>
              <p:nvPr/>
            </p:nvSpPr>
            <p:spPr bwMode="auto">
              <a:xfrm rot="5400000">
                <a:off x="-113891" y="113891"/>
                <a:ext cx="759273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燕尾形 12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3</a:t>
                </a:r>
                <a:endParaRPr lang="zh-CN" altLang="en-US" sz="2400" b="1" dirty="0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500066" y="1322768"/>
              <a:ext cx="5595927" cy="616155"/>
              <a:chOff x="-31425" y="1"/>
              <a:chExt cx="5595927" cy="616155"/>
            </a:xfrm>
          </p:grpSpPr>
          <p:sp>
            <p:nvSpPr>
              <p:cNvPr id="32" name="同侧圆角矩形 26"/>
              <p:cNvSpPr>
                <a:spLocks/>
              </p:cNvSpPr>
              <p:nvPr/>
            </p:nvSpPr>
            <p:spPr bwMode="auto">
              <a:xfrm rot="5400000">
                <a:off x="2474170" y="-2474175"/>
                <a:ext cx="616155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同侧圆角矩形 14"/>
              <p:cNvSpPr>
                <a:spLocks noChangeArrowheads="1"/>
              </p:cNvSpPr>
              <p:nvPr/>
            </p:nvSpPr>
            <p:spPr bwMode="auto">
              <a:xfrm>
                <a:off x="-31425" y="70835"/>
                <a:ext cx="5540416" cy="445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应用领域    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Application</a:t>
                </a: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0" y="1981958"/>
              <a:ext cx="531492" cy="805243"/>
              <a:chOff x="0" y="-1"/>
              <a:chExt cx="531492" cy="805243"/>
            </a:xfrm>
          </p:grpSpPr>
          <p:sp>
            <p:nvSpPr>
              <p:cNvPr id="30" name="燕尾形 24"/>
              <p:cNvSpPr>
                <a:spLocks noChangeArrowheads="1"/>
              </p:cNvSpPr>
              <p:nvPr/>
            </p:nvSpPr>
            <p:spPr bwMode="auto">
              <a:xfrm rot="5400000">
                <a:off x="-136876" y="136875"/>
                <a:ext cx="805243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燕尾形 16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4</a:t>
                </a:r>
                <a:endParaRPr lang="zh-CN" altLang="en-US" sz="2400" b="1" dirty="0"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500066" y="1981960"/>
              <a:ext cx="5595928" cy="623467"/>
              <a:chOff x="-31425" y="0"/>
              <a:chExt cx="5595928" cy="623467"/>
            </a:xfrm>
          </p:grpSpPr>
          <p:sp>
            <p:nvSpPr>
              <p:cNvPr id="28" name="同侧圆角矩形 22"/>
              <p:cNvSpPr>
                <a:spLocks/>
              </p:cNvSpPr>
              <p:nvPr/>
            </p:nvSpPr>
            <p:spPr bwMode="auto">
              <a:xfrm rot="5400000">
                <a:off x="2470515" y="-2470520"/>
                <a:ext cx="623467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同侧圆角矩形 18"/>
              <p:cNvSpPr>
                <a:spLocks noChangeArrowheads="1"/>
              </p:cNvSpPr>
              <p:nvPr/>
            </p:nvSpPr>
            <p:spPr bwMode="auto">
              <a:xfrm>
                <a:off x="-31425" y="78146"/>
                <a:ext cx="5540416" cy="445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研发技术     </a:t>
                </a:r>
                <a:r>
                  <a:rPr lang="en-US" altLang="zh-CN" sz="20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R&amp;D capacity</a:t>
                </a:r>
              </a:p>
            </p:txBody>
          </p:sp>
        </p:grpSp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0" y="2641152"/>
              <a:ext cx="531492" cy="759273"/>
              <a:chOff x="0" y="0"/>
              <a:chExt cx="531492" cy="759273"/>
            </a:xfrm>
          </p:grpSpPr>
          <p:sp>
            <p:nvSpPr>
              <p:cNvPr id="26" name="燕尾形 20"/>
              <p:cNvSpPr>
                <a:spLocks noChangeArrowheads="1"/>
              </p:cNvSpPr>
              <p:nvPr/>
            </p:nvSpPr>
            <p:spPr bwMode="auto">
              <a:xfrm rot="5400000">
                <a:off x="-113891" y="113891"/>
                <a:ext cx="759273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燕尾形 20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5</a:t>
                </a:r>
                <a:endParaRPr lang="zh-CN" altLang="en-US" sz="2400" b="1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500066" y="2641153"/>
              <a:ext cx="5595927" cy="570187"/>
              <a:chOff x="-31425" y="1"/>
              <a:chExt cx="5595927" cy="570187"/>
            </a:xfrm>
          </p:grpSpPr>
          <p:sp>
            <p:nvSpPr>
              <p:cNvPr id="24" name="同侧圆角矩形 18"/>
              <p:cNvSpPr>
                <a:spLocks/>
              </p:cNvSpPr>
              <p:nvPr/>
            </p:nvSpPr>
            <p:spPr bwMode="auto">
              <a:xfrm rot="5400000">
                <a:off x="2497154" y="-2497159"/>
                <a:ext cx="570187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同侧圆角矩形 22"/>
              <p:cNvSpPr>
                <a:spLocks noChangeArrowheads="1"/>
              </p:cNvSpPr>
              <p:nvPr/>
            </p:nvSpPr>
            <p:spPr bwMode="auto">
              <a:xfrm>
                <a:off x="-31425" y="85458"/>
                <a:ext cx="5540416" cy="445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人本愿景     </a:t>
                </a:r>
                <a:r>
                  <a:rPr lang="en-US" altLang="zh-CN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Vision of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C&amp;U</a:t>
                </a: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341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22650" y="0"/>
            <a:ext cx="568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chemeClr val="bg1">
              <a:alpha val="94116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42910" y="4786322"/>
            <a:ext cx="2052637" cy="126188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2000" dirty="0" smtClean="0">
                <a:latin typeface="+mj-lt"/>
                <a:ea typeface="黑体" pitchFamily="49" charset="-122"/>
              </a:rPr>
              <a:t>内径1.5</a:t>
            </a:r>
            <a:r>
              <a:rPr lang="en-US" altLang="zh-CN" sz="2000" dirty="0" smtClean="0">
                <a:latin typeface="+mj-lt"/>
                <a:ea typeface="黑体" pitchFamily="49" charset="-122"/>
              </a:rPr>
              <a:t>mm</a:t>
            </a:r>
            <a:r>
              <a:rPr lang="zh-CN" altLang="en-US" sz="2000" dirty="0" smtClean="0">
                <a:latin typeface="+mj-lt"/>
                <a:ea typeface="黑体" pitchFamily="49" charset="-122"/>
              </a:rPr>
              <a:t>轴承</a:t>
            </a:r>
            <a:endParaRPr lang="en-US" altLang="zh-CN" sz="2000" dirty="0" smtClean="0">
              <a:latin typeface="+mj-lt"/>
              <a:ea typeface="黑体" pitchFamily="49" charset="-122"/>
            </a:endParaRPr>
          </a:p>
          <a:p>
            <a:pPr algn="ctr" eaLnBrk="1" hangingPunct="1">
              <a:defRPr/>
            </a:pPr>
            <a:r>
              <a:rPr lang="en-US" altLang="zh-CN" dirty="0" smtClean="0">
                <a:latin typeface="+mj-lt"/>
                <a:ea typeface="黑体" pitchFamily="49" charset="-122"/>
              </a:rPr>
              <a:t>Inner diameter: </a:t>
            </a:r>
          </a:p>
          <a:p>
            <a:pPr algn="ctr" eaLnBrk="1" hangingPunct="1">
              <a:defRPr/>
            </a:pPr>
            <a:r>
              <a:rPr lang="en-US" altLang="zh-CN" dirty="0" smtClean="0">
                <a:latin typeface="+mj-lt"/>
                <a:ea typeface="黑体" pitchFamily="49" charset="-122"/>
              </a:rPr>
              <a:t>1.5mm</a:t>
            </a:r>
          </a:p>
          <a:p>
            <a:pPr eaLnBrk="1" hangingPunct="1">
              <a:defRPr/>
            </a:pPr>
            <a:endParaRPr lang="en-US" altLang="zh-CN" sz="2000" dirty="0" smtClean="0">
              <a:latin typeface="+mj-lt"/>
              <a:ea typeface="黑体" pitchFamily="49" charset="-122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214942" y="4500570"/>
            <a:ext cx="2390775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2000" dirty="0" smtClean="0">
                <a:latin typeface="+mj-lt"/>
                <a:ea typeface="黑体" pitchFamily="49" charset="-122"/>
              </a:rPr>
              <a:t>内径</a:t>
            </a:r>
            <a:r>
              <a:rPr lang="en-US" altLang="zh-CN" sz="2000" dirty="0" smtClean="0">
                <a:latin typeface="+mj-lt"/>
                <a:ea typeface="黑体" pitchFamily="49" charset="-122"/>
              </a:rPr>
              <a:t>4000mm</a:t>
            </a:r>
            <a:r>
              <a:rPr lang="zh-CN" altLang="en-US" sz="2000" dirty="0" smtClean="0">
                <a:latin typeface="+mj-lt"/>
                <a:ea typeface="黑体" pitchFamily="49" charset="-122"/>
              </a:rPr>
              <a:t>轴承</a:t>
            </a:r>
            <a:endParaRPr lang="en-US" altLang="zh-CN" sz="2000" dirty="0" smtClean="0">
              <a:latin typeface="+mj-lt"/>
              <a:ea typeface="黑体" pitchFamily="49" charset="-122"/>
            </a:endParaRPr>
          </a:p>
          <a:p>
            <a:pPr algn="ctr" eaLnBrk="1" hangingPunct="1">
              <a:defRPr/>
            </a:pPr>
            <a:r>
              <a:rPr lang="en-US" altLang="zh-CN" dirty="0" smtClean="0">
                <a:latin typeface="+mj-lt"/>
                <a:ea typeface="黑体" pitchFamily="49" charset="-122"/>
              </a:rPr>
              <a:t>Inner diameter:</a:t>
            </a:r>
          </a:p>
          <a:p>
            <a:pPr algn="ctr" eaLnBrk="1" hangingPunct="1">
              <a:defRPr/>
            </a:pPr>
            <a:r>
              <a:rPr lang="en-US" altLang="zh-CN" dirty="0" smtClean="0">
                <a:latin typeface="+mj-lt"/>
                <a:ea typeface="黑体" pitchFamily="49" charset="-122"/>
              </a:rPr>
              <a:t>4000mm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14282" y="5996226"/>
            <a:ext cx="874871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rgbClr val="1C1C1C"/>
                </a:solidFill>
                <a:ea typeface="黑体" pitchFamily="49" charset="-122"/>
              </a:rPr>
              <a:t>能生产内径</a:t>
            </a:r>
            <a:r>
              <a:rPr lang="en-US" altLang="zh-CN" b="1" dirty="0">
                <a:solidFill>
                  <a:srgbClr val="1C1C1C"/>
                </a:solidFill>
                <a:ea typeface="黑体" pitchFamily="49" charset="-122"/>
              </a:rPr>
              <a:t>1.5mm</a:t>
            </a:r>
            <a:r>
              <a:rPr lang="zh-CN" altLang="en-US" b="1" dirty="0" smtClean="0">
                <a:solidFill>
                  <a:srgbClr val="1C1C1C"/>
                </a:solidFill>
                <a:ea typeface="黑体" pitchFamily="49" charset="-122"/>
              </a:rPr>
              <a:t>至</a:t>
            </a:r>
            <a:r>
              <a:rPr lang="en-US" altLang="zh-CN" b="1" dirty="0" smtClean="0">
                <a:solidFill>
                  <a:srgbClr val="1C1C1C"/>
                </a:solidFill>
                <a:ea typeface="黑体" pitchFamily="49" charset="-122"/>
              </a:rPr>
              <a:t>4000mm</a:t>
            </a:r>
            <a:r>
              <a:rPr lang="zh-CN" altLang="en-US" b="1" dirty="0">
                <a:solidFill>
                  <a:srgbClr val="1C1C1C"/>
                </a:solidFill>
                <a:ea typeface="黑体" pitchFamily="49" charset="-122"/>
              </a:rPr>
              <a:t>各类</a:t>
            </a:r>
            <a:r>
              <a:rPr lang="zh-CN" altLang="en-US" b="1" dirty="0" smtClean="0">
                <a:solidFill>
                  <a:srgbClr val="1C1C1C"/>
                </a:solidFill>
                <a:ea typeface="黑体" pitchFamily="49" charset="-122"/>
              </a:rPr>
              <a:t>轴承 </a:t>
            </a:r>
            <a:r>
              <a:rPr lang="en-US" altLang="zh-CN" b="1" dirty="0" smtClean="0">
                <a:solidFill>
                  <a:srgbClr val="1C1C1C"/>
                </a:solidFill>
                <a:ea typeface="黑体" pitchFamily="49" charset="-122"/>
              </a:rPr>
              <a:t>3 </a:t>
            </a:r>
            <a:r>
              <a:rPr lang="zh-CN" altLang="en-US" b="1" dirty="0" smtClean="0">
                <a:solidFill>
                  <a:srgbClr val="1C1C1C"/>
                </a:solidFill>
                <a:ea typeface="黑体" pitchFamily="49" charset="-122"/>
              </a:rPr>
              <a:t>万余种，</a:t>
            </a:r>
            <a:r>
              <a:rPr lang="en-US" altLang="zh-CN" b="1" dirty="0" smtClean="0">
                <a:solidFill>
                  <a:srgbClr val="1C1C1C"/>
                </a:solidFill>
                <a:ea typeface="黑体" pitchFamily="49" charset="-122"/>
              </a:rPr>
              <a:t>2013</a:t>
            </a:r>
            <a:r>
              <a:rPr lang="zh-CN" altLang="en-US" b="1" dirty="0" smtClean="0">
                <a:solidFill>
                  <a:srgbClr val="1C1C1C"/>
                </a:solidFill>
                <a:ea typeface="黑体" pitchFamily="49" charset="-122"/>
              </a:rPr>
              <a:t>年轴承产量</a:t>
            </a:r>
            <a:r>
              <a:rPr lang="en-US" altLang="zh-CN" b="1" dirty="0" smtClean="0">
                <a:solidFill>
                  <a:srgbClr val="1C1C1C"/>
                </a:solidFill>
                <a:ea typeface="黑体" pitchFamily="49" charset="-122"/>
              </a:rPr>
              <a:t>7</a:t>
            </a:r>
            <a:r>
              <a:rPr lang="zh-CN" altLang="en-US" b="1" dirty="0" smtClean="0">
                <a:solidFill>
                  <a:srgbClr val="1C1C1C"/>
                </a:solidFill>
                <a:ea typeface="黑体" pitchFamily="49" charset="-122"/>
              </a:rPr>
              <a:t>亿套左右。</a:t>
            </a:r>
            <a:endParaRPr lang="en-US" altLang="zh-CN" b="1" dirty="0" smtClean="0">
              <a:solidFill>
                <a:srgbClr val="1C1C1C"/>
              </a:solidFill>
              <a:ea typeface="黑体" pitchFamily="49" charset="-122"/>
            </a:endParaRPr>
          </a:p>
          <a:p>
            <a:r>
              <a:rPr lang="en-US" altLang="zh-CN" sz="1600" b="1" dirty="0" smtClean="0">
                <a:solidFill>
                  <a:srgbClr val="1C1C1C"/>
                </a:solidFill>
                <a:ea typeface="黑体" pitchFamily="49" charset="-122"/>
              </a:rPr>
              <a:t>C&amp;U can produce more than 30000 kinds of bearings with inner diameter from 1.5mm to 4000mm. The production volume is about 700 million sets in 2013.</a:t>
            </a:r>
            <a:endParaRPr lang="en-US" altLang="zh-CN" sz="1600" b="1" dirty="0">
              <a:solidFill>
                <a:srgbClr val="1C1C1C"/>
              </a:solidFill>
              <a:ea typeface="黑体" pitchFamily="49" charset="-122"/>
            </a:endParaRPr>
          </a:p>
        </p:txBody>
      </p:sp>
      <p:pic>
        <p:nvPicPr>
          <p:cNvPr id="11" name="Picture 2" descr="C:\Users\lzs\Desktop\cu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85918" y="428604"/>
            <a:ext cx="614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Ⅱ. </a:t>
            </a:r>
            <a:r>
              <a:rPr lang="zh-CN" altLang="en-US" sz="3200" b="1" dirty="0" smtClean="0"/>
              <a:t>尺寸系列  </a:t>
            </a:r>
            <a:r>
              <a:rPr lang="en-US" altLang="zh-CN" sz="2800" b="1" dirty="0" smtClean="0"/>
              <a:t>Product size range</a:t>
            </a:r>
            <a:endParaRPr lang="zh-CN" altLang="en-US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C:\Documents and Settings\Lxf\Application Data\Fetion\temp\e36d80bda3afa1fb07ebdb5e1261311c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56075" y="5132388"/>
            <a:ext cx="1898650" cy="172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1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88" y="0"/>
            <a:ext cx="9140825" cy="508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F:/人本总部/人本集团PPT/Image/第三页/74.png7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84675" y="3525838"/>
            <a:ext cx="5341938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71472" y="5000636"/>
            <a:ext cx="322043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ea typeface="黑体" pitchFamily="49" charset="-122"/>
              </a:rPr>
              <a:t>汽车</a:t>
            </a:r>
            <a:r>
              <a:rPr lang="zh-CN" altLang="en-US" sz="3200" dirty="0" smtClean="0">
                <a:ea typeface="黑体" pitchFamily="49" charset="-122"/>
              </a:rPr>
              <a:t>轴承</a:t>
            </a:r>
            <a:endParaRPr lang="en-US" altLang="zh-CN" sz="3200" dirty="0" smtClean="0">
              <a:ea typeface="黑体" pitchFamily="49" charset="-122"/>
            </a:endParaRPr>
          </a:p>
          <a:p>
            <a:pPr algn="ctr"/>
            <a:r>
              <a:rPr lang="en-US" altLang="zh-CN" sz="2800" dirty="0" smtClean="0">
                <a:ea typeface="黑体" pitchFamily="49" charset="-122"/>
              </a:rPr>
              <a:t>Automobile bearings</a:t>
            </a:r>
            <a:endParaRPr lang="zh-CN" altLang="en-US" sz="2800" dirty="0">
              <a:ea typeface="黑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34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37" name="Picture 2" descr="C:\Users\lzs\Desktop\cu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357166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7" name="Picture 43" descr="hub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61022" y="1412875"/>
            <a:ext cx="3912107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Picture 3" descr="11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2584" y="1874838"/>
            <a:ext cx="4515302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4000500" y="3058076"/>
            <a:ext cx="843888" cy="338554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>
            <a:bevelT prst="relaxedInset"/>
          </a:sp3d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altLang="zh-CN" sz="800" dirty="0"/>
              <a:t>Rocker arm,  crankshaft</a:t>
            </a:r>
            <a:endParaRPr lang="en-US" altLang="zh-CN" sz="800" dirty="0">
              <a:hlinkClick r:id="" action="ppaction://noaction">
                <a:snd r:embed="rId6" name="hammer.wav"/>
              </a:hlinkClick>
            </a:endParaRPr>
          </a:p>
        </p:txBody>
      </p:sp>
      <p:sp>
        <p:nvSpPr>
          <p:cNvPr id="67596" name="TextBox 11"/>
          <p:cNvSpPr txBox="1">
            <a:spLocks noChangeArrowheads="1"/>
          </p:cNvSpPr>
          <p:nvPr/>
        </p:nvSpPr>
        <p:spPr bwMode="auto">
          <a:xfrm>
            <a:off x="2804738" y="5966206"/>
            <a:ext cx="1771788" cy="215444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en-US"/>
            </a:defPPr>
            <a:lvl1pPr algn="ctr" eaLnBrk="0" hangingPunct="0">
              <a:defRPr sz="800"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dirty="0"/>
              <a:t>Magnetic Clutch bearings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459879" y="5232539"/>
            <a:ext cx="1559173" cy="217625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 anchorCtr="1">
            <a:spAutoFit/>
          </a:bodyPr>
          <a:lstStyle/>
          <a:p>
            <a:pPr algn="ctr" eaLnBrk="0" hangingPunct="0">
              <a:defRPr/>
            </a:pPr>
            <a:r>
              <a:rPr lang="en-US" altLang="zh-CN" sz="800" dirty="0"/>
              <a:t>Water pump Bearings</a:t>
            </a:r>
            <a:endParaRPr lang="en-US" altLang="zh-CN" sz="800" dirty="0">
              <a:hlinkClick r:id="" action="ppaction://noaction">
                <a:snd r:embed="rId6" name="hammer.wav"/>
              </a:hlinkClick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362309" y="5534025"/>
            <a:ext cx="1321359" cy="877390"/>
            <a:chOff x="3679818" y="4143380"/>
            <a:chExt cx="1331901" cy="947385"/>
          </a:xfrm>
        </p:grpSpPr>
        <p:pic>
          <p:nvPicPr>
            <p:cNvPr id="116786" name="Picture 5" descr="图片19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69552" y="4143380"/>
              <a:ext cx="778630" cy="757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3" name="Rectangle 8"/>
            <p:cNvSpPr>
              <a:spLocks noChangeArrowheads="1"/>
            </p:cNvSpPr>
            <p:nvPr/>
          </p:nvSpPr>
          <p:spPr bwMode="auto">
            <a:xfrm>
              <a:off x="3679818" y="4858134"/>
              <a:ext cx="1331901" cy="23263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prstMaterial="matte">
              <a:bevelT prst="relaxedInset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800" dirty="0"/>
                <a:t>Alternator bearings</a:t>
              </a:r>
              <a:endParaRPr lang="en-US" altLang="zh-CN" sz="800" dirty="0">
                <a:hlinkClick r:id="" action="ppaction://noaction">
                  <a:snd r:embed="rId6" name="hammer.wav"/>
                </a:hlinkClick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965566" y="4143380"/>
              <a:ext cx="714369" cy="714799"/>
            </a:xfrm>
            <a:prstGeom prst="ellipse">
              <a:avLst/>
            </a:prstGeom>
            <a:noFill/>
            <a:ln>
              <a:solidFill>
                <a:schemeClr val="accent5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</p:grpSp>
      <p:sp>
        <p:nvSpPr>
          <p:cNvPr id="67594" name="Rectangle 9"/>
          <p:cNvSpPr>
            <a:spLocks noChangeArrowheads="1"/>
          </p:cNvSpPr>
          <p:nvPr/>
        </p:nvSpPr>
        <p:spPr bwMode="auto">
          <a:xfrm>
            <a:off x="2309348" y="1429123"/>
            <a:ext cx="1275687" cy="340735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 anchorCtr="1">
            <a:spAutoFit/>
          </a:bodyPr>
          <a:lstStyle/>
          <a:p>
            <a:pPr algn="ctr" eaLnBrk="0" hangingPunct="0">
              <a:defRPr/>
            </a:pPr>
            <a:r>
              <a:rPr lang="en-US" altLang="zh-CN" sz="800" dirty="0"/>
              <a:t>Bearings for cooling fan, viscous fan clutch</a:t>
            </a:r>
            <a:endParaRPr lang="en-US" altLang="zh-CN" sz="800" dirty="0">
              <a:hlinkClick r:id="" action="ppaction://noaction">
                <a:snd r:embed="rId6" name="hammer.wav"/>
              </a:hlinkClick>
            </a:endParaRPr>
          </a:p>
        </p:txBody>
      </p: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530825" y="1412876"/>
            <a:ext cx="749663" cy="746125"/>
            <a:chOff x="1036612" y="1643050"/>
            <a:chExt cx="755636" cy="746307"/>
          </a:xfrm>
        </p:grpSpPr>
        <p:pic>
          <p:nvPicPr>
            <p:cNvPr id="116784" name="Picture 3" descr="21"/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36612" y="1643050"/>
              <a:ext cx="755636" cy="746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1060425" y="1655753"/>
              <a:ext cx="714362" cy="714549"/>
            </a:xfrm>
            <a:prstGeom prst="ellipse">
              <a:avLst/>
            </a:prstGeom>
            <a:noFill/>
            <a:ln>
              <a:solidFill>
                <a:schemeClr val="accent5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</p:grp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2826911" y="4629051"/>
            <a:ext cx="1417430" cy="215444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b" anchorCtr="1">
            <a:spAutoFit/>
          </a:bodyPr>
          <a:lstStyle>
            <a:defPPr>
              <a:defRPr lang="en-US"/>
            </a:defPPr>
            <a:lvl1pPr algn="ctr" eaLnBrk="0" hangingPunct="0">
              <a:defRPr sz="800"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dirty="0"/>
              <a:t>Dampeners, Pulleys</a:t>
            </a: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4192615" y="5102110"/>
            <a:ext cx="1026849" cy="215444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en-US"/>
            </a:defPPr>
            <a:lvl1pPr algn="ctr" eaLnBrk="0" hangingPunct="0">
              <a:defRPr sz="800"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dirty="0"/>
              <a:t>Turbocharger</a:t>
            </a: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3338836" y="5213351"/>
            <a:ext cx="737064" cy="752475"/>
            <a:chOff x="3036876" y="3131275"/>
            <a:chExt cx="743642" cy="752972"/>
          </a:xfrm>
        </p:grpSpPr>
        <p:pic>
          <p:nvPicPr>
            <p:cNvPr id="116782" name="Picture 19" descr="mcb.jpg"/>
            <p:cNvPicPr>
              <a:picLocks noChangeAspect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3048907" y="3131275"/>
              <a:ext cx="731611" cy="752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Oval 25"/>
            <p:cNvSpPr/>
            <p:nvPr/>
          </p:nvSpPr>
          <p:spPr>
            <a:xfrm>
              <a:off x="3036876" y="3143983"/>
              <a:ext cx="715040" cy="713259"/>
            </a:xfrm>
            <a:prstGeom prst="ellipse">
              <a:avLst/>
            </a:prstGeom>
            <a:noFill/>
            <a:ln>
              <a:solidFill>
                <a:schemeClr val="accent5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4764142" y="3954463"/>
            <a:ext cx="4379859" cy="2571750"/>
            <a:chOff x="693709" y="3571851"/>
            <a:chExt cx="4343431" cy="2714625"/>
          </a:xfrm>
        </p:grpSpPr>
        <p:pic>
          <p:nvPicPr>
            <p:cNvPr id="116776" name="Picture 2" descr="13-14"/>
            <p:cNvPicPr>
              <a:picLocks noChangeAspect="1" noChangeArrowheads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3709" y="3571851"/>
              <a:ext cx="4343431" cy="271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32"/>
            <p:cNvSpPr/>
            <p:nvPr/>
          </p:nvSpPr>
          <p:spPr>
            <a:xfrm>
              <a:off x="1188807" y="6092095"/>
              <a:ext cx="3490676" cy="38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  <p:sp>
          <p:nvSpPr>
            <p:cNvPr id="35" name="Rectangle 7"/>
            <p:cNvSpPr>
              <a:spLocks noChangeArrowheads="1"/>
            </p:cNvSpPr>
            <p:nvPr/>
          </p:nvSpPr>
          <p:spPr bwMode="auto">
            <a:xfrm>
              <a:off x="784047" y="5214914"/>
              <a:ext cx="4087993" cy="22741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prstMaterial="matte">
              <a:bevelT prst="relaxedInset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 anchorCtr="1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800" dirty="0"/>
                <a:t>Tapered, Cylindrical Rollers, Ball and Needle bearings for transmissions</a:t>
              </a:r>
              <a:endParaRPr lang="en-US" altLang="zh-CN" sz="800" dirty="0">
                <a:hlinkClick r:id="" action="ppaction://noaction">
                  <a:snd r:embed="rId6" name="hammer.wav"/>
                </a:hlinkClick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393669" y="6071987"/>
              <a:ext cx="429502" cy="720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843970" y="3631332"/>
            <a:ext cx="486652" cy="2159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ctr" eaLnBrk="0" hangingPunct="0">
              <a:defRPr sz="800"/>
            </a:lvl1pPr>
          </a:lstStyle>
          <a:p>
            <a:pPr>
              <a:defRPr/>
            </a:pPr>
            <a:r>
              <a:rPr lang="en-US" dirty="0"/>
              <a:t>Hub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38556" y="3631456"/>
            <a:ext cx="486652" cy="2159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ctr" eaLnBrk="0" hangingPunct="0">
              <a:defRPr sz="800"/>
            </a:lvl1pPr>
          </a:lstStyle>
          <a:p>
            <a:pPr>
              <a:defRPr/>
            </a:pPr>
            <a:r>
              <a:rPr lang="en-US" dirty="0"/>
              <a:t>Hub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439442" y="3631333"/>
            <a:ext cx="486652" cy="214313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ctr" eaLnBrk="0" hangingPunct="0">
              <a:defRPr sz="800"/>
            </a:lvl1pPr>
          </a:lstStyle>
          <a:p>
            <a:pPr>
              <a:defRPr/>
            </a:pPr>
            <a:r>
              <a:rPr lang="en-US" dirty="0"/>
              <a:t>Hub 3</a:t>
            </a:r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5072827" y="1268414"/>
            <a:ext cx="1544998" cy="1398587"/>
            <a:chOff x="5049702" y="1281110"/>
            <a:chExt cx="1559074" cy="1438927"/>
          </a:xfrm>
        </p:grpSpPr>
        <p:pic>
          <p:nvPicPr>
            <p:cNvPr id="116772" name="Picture 1"/>
            <p:cNvPicPr>
              <a:picLocks noChangeAspect="1" noChangeArrowheads="1"/>
            </p:cNvPicPr>
            <p:nvPr/>
          </p:nvPicPr>
          <p:blipFill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49702" y="1281110"/>
              <a:ext cx="1559074" cy="121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4" name="Rectangle 7"/>
            <p:cNvSpPr>
              <a:spLocks noChangeArrowheads="1"/>
            </p:cNvSpPr>
            <p:nvPr/>
          </p:nvSpPr>
          <p:spPr bwMode="auto">
            <a:xfrm>
              <a:off x="5049702" y="2498323"/>
              <a:ext cx="1528976" cy="22171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prstMaterial="matte">
              <a:bevelT prst="relaxedInset"/>
            </a:sp3d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 anchorCtr="1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800" dirty="0"/>
                <a:t>Steering Column Bearings</a:t>
              </a:r>
              <a:endParaRPr lang="en-US" altLang="zh-CN" sz="800" dirty="0">
                <a:hlinkClick r:id="" action="ppaction://noaction">
                  <a:snd r:embed="rId6" name="hammer.wav"/>
                </a:hlinkClick>
              </a:endParaRPr>
            </a:p>
          </p:txBody>
        </p:sp>
      </p:grpSp>
      <p:sp>
        <p:nvSpPr>
          <p:cNvPr id="116771" name="Text Box 4"/>
          <p:cNvSpPr txBox="1">
            <a:spLocks noChangeArrowheads="1"/>
          </p:cNvSpPr>
          <p:nvPr/>
        </p:nvSpPr>
        <p:spPr bwMode="auto">
          <a:xfrm>
            <a:off x="1714480" y="571480"/>
            <a:ext cx="5916984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zh-CN" altLang="en-US" sz="2000" b="1" dirty="0" smtClean="0">
                <a:latin typeface="Arial" charset="0"/>
                <a:ea typeface="黑体" pitchFamily="49" charset="-122"/>
                <a:cs typeface="Arial" charset="0"/>
              </a:rPr>
              <a:t>汽车轴承  </a:t>
            </a:r>
            <a:r>
              <a:rPr kumimoji="1" lang="en-US" altLang="zh-CN" sz="2000" b="1" dirty="0" smtClean="0">
                <a:latin typeface="Arial" charset="0"/>
                <a:ea typeface="黑体" pitchFamily="49" charset="-122"/>
                <a:cs typeface="Arial" charset="0"/>
              </a:rPr>
              <a:t>Automotive </a:t>
            </a:r>
            <a:r>
              <a:rPr kumimoji="1" lang="en-US" altLang="zh-CN" sz="2000" b="1" dirty="0">
                <a:latin typeface="Arial" charset="0"/>
                <a:ea typeface="黑体" pitchFamily="49" charset="-122"/>
                <a:cs typeface="Arial" charset="0"/>
              </a:rPr>
              <a:t>Bearings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5300663"/>
            <a:ext cx="9144000" cy="155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14282" y="5500702"/>
            <a:ext cx="45672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ea typeface="黑体" pitchFamily="49" charset="-122"/>
              </a:rPr>
              <a:t>家用电器</a:t>
            </a:r>
            <a:r>
              <a:rPr lang="zh-CN" altLang="en-US" sz="3200" dirty="0" smtClean="0">
                <a:ea typeface="黑体" pitchFamily="49" charset="-122"/>
              </a:rPr>
              <a:t>轴承</a:t>
            </a:r>
            <a:endParaRPr lang="en-US" altLang="zh-CN" sz="3200" dirty="0" smtClean="0">
              <a:ea typeface="黑体" pitchFamily="49" charset="-122"/>
            </a:endParaRPr>
          </a:p>
          <a:p>
            <a:pPr algn="ctr"/>
            <a:r>
              <a:rPr lang="en-US" altLang="zh-CN" sz="2800" dirty="0" smtClean="0">
                <a:ea typeface="黑体" pitchFamily="49" charset="-122"/>
              </a:rPr>
              <a:t>Household appliance bearings</a:t>
            </a:r>
            <a:endParaRPr lang="zh-CN" altLang="en-US" sz="2800" dirty="0">
              <a:ea typeface="黑体" pitchFamily="49" charset="-122"/>
            </a:endParaRPr>
          </a:p>
        </p:txBody>
      </p:sp>
      <p:pic>
        <p:nvPicPr>
          <p:cNvPr id="18438" name="Picture 6" descr="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5238" y="3429000"/>
            <a:ext cx="4068762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552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28596" y="5143512"/>
            <a:ext cx="315451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ea typeface="黑体" pitchFamily="49" charset="-122"/>
              </a:rPr>
              <a:t>摩托车</a:t>
            </a:r>
            <a:r>
              <a:rPr lang="zh-CN" altLang="en-US" sz="3200" dirty="0" smtClean="0">
                <a:ea typeface="黑体" pitchFamily="49" charset="-122"/>
              </a:rPr>
              <a:t>轴承</a:t>
            </a:r>
            <a:endParaRPr lang="en-US" altLang="zh-CN" sz="3200" dirty="0" smtClean="0">
              <a:ea typeface="黑体" pitchFamily="49" charset="-122"/>
            </a:endParaRPr>
          </a:p>
          <a:p>
            <a:pPr algn="ctr"/>
            <a:r>
              <a:rPr lang="en-US" altLang="zh-CN" sz="2800" dirty="0" smtClean="0">
                <a:ea typeface="黑体" pitchFamily="49" charset="-122"/>
              </a:rPr>
              <a:t>Motorcycle bearings</a:t>
            </a:r>
            <a:endParaRPr lang="zh-CN" altLang="en-US" sz="2800" dirty="0">
              <a:ea typeface="黑体" pitchFamily="49" charset="-122"/>
            </a:endParaRPr>
          </a:p>
        </p:txBody>
      </p:sp>
      <p:pic>
        <p:nvPicPr>
          <p:cNvPr id="16389" name="Picture 5" descr="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10000" y="3978275"/>
            <a:ext cx="53340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4714884"/>
            <a:ext cx="469166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ea typeface="黑体" pitchFamily="49" charset="-122"/>
              </a:rPr>
              <a:t>电机、电动工具</a:t>
            </a:r>
            <a:r>
              <a:rPr lang="zh-CN" altLang="en-US" sz="3200" dirty="0" smtClean="0">
                <a:ea typeface="黑体" pitchFamily="49" charset="-122"/>
              </a:rPr>
              <a:t>轴承</a:t>
            </a:r>
            <a:endParaRPr lang="en-US" altLang="zh-CN" sz="3200" dirty="0" smtClean="0">
              <a:ea typeface="黑体" pitchFamily="49" charset="-122"/>
            </a:endParaRPr>
          </a:p>
          <a:p>
            <a:pPr algn="ctr"/>
            <a:r>
              <a:rPr lang="en-US" altLang="zh-CN" sz="2800" dirty="0" smtClean="0">
                <a:ea typeface="黑体" pitchFamily="49" charset="-122"/>
              </a:rPr>
              <a:t>Electric motor &amp; tools bearings</a:t>
            </a:r>
            <a:endParaRPr lang="zh-CN" altLang="en-US" sz="2800" dirty="0">
              <a:ea typeface="黑体" pitchFamily="49" charset="-122"/>
            </a:endParaRPr>
          </a:p>
        </p:txBody>
      </p:sp>
      <p:pic>
        <p:nvPicPr>
          <p:cNvPr id="21509" name="Picture 5" descr="1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6" y="3723815"/>
            <a:ext cx="4394198" cy="272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0" y="5214950"/>
            <a:ext cx="26987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ea typeface="黑体" pitchFamily="49" charset="-122"/>
              </a:rPr>
              <a:t>电梯</a:t>
            </a:r>
            <a:r>
              <a:rPr lang="zh-CN" altLang="en-US" sz="3200" dirty="0" smtClean="0">
                <a:ea typeface="黑体" pitchFamily="49" charset="-122"/>
              </a:rPr>
              <a:t>轴承</a:t>
            </a:r>
            <a:endParaRPr lang="en-US" altLang="zh-CN" sz="3200" dirty="0" smtClean="0">
              <a:ea typeface="黑体" pitchFamily="49" charset="-122"/>
            </a:endParaRPr>
          </a:p>
          <a:p>
            <a:pPr algn="ctr"/>
            <a:r>
              <a:rPr lang="en-US" altLang="zh-CN" sz="2800" dirty="0" smtClean="0">
                <a:ea typeface="黑体" pitchFamily="49" charset="-122"/>
              </a:rPr>
              <a:t>Elevator bearings</a:t>
            </a:r>
            <a:endParaRPr lang="zh-CN" altLang="en-US" sz="2800" dirty="0">
              <a:ea typeface="黑体" pitchFamily="49" charset="-122"/>
            </a:endParaRPr>
          </a:p>
        </p:txBody>
      </p:sp>
      <p:pic>
        <p:nvPicPr>
          <p:cNvPr id="6" name="Picture 4" descr="7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 r="-421"/>
          <a:stretch>
            <a:fillRect/>
          </a:stretch>
        </p:blipFill>
        <p:spPr>
          <a:xfrm>
            <a:off x="5022850" y="4689475"/>
            <a:ext cx="4514850" cy="2359025"/>
          </a:xfrm>
          <a:noFill/>
        </p:spPr>
      </p:pic>
      <p:pic>
        <p:nvPicPr>
          <p:cNvPr id="7" name="Picture 12" descr="D:\01_数码照片\照片\轴承\工业电机\IMG_4280.JPG"/>
          <p:cNvPicPr>
            <a:picLocks noChangeAspect="1" noChangeArrowheads="1"/>
          </p:cNvPicPr>
          <p:nvPr/>
        </p:nvPicPr>
        <p:blipFill>
          <a:blip r:embed="rId3" cstate="email">
            <a:lum bright="20000"/>
          </a:blip>
          <a:srcRect/>
          <a:stretch>
            <a:fillRect/>
          </a:stretch>
        </p:blipFill>
        <p:spPr bwMode="auto">
          <a:xfrm>
            <a:off x="2643174" y="5031627"/>
            <a:ext cx="2882899" cy="1826373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510" name="图片 10" descr="1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525" y="-344488"/>
            <a:ext cx="9134475" cy="514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 flipV="1">
            <a:off x="8494683" y="1341437"/>
            <a:ext cx="0" cy="230505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104033" y="3357562"/>
            <a:ext cx="1751012" cy="863600"/>
            <a:chOff x="0" y="0"/>
            <a:chExt cx="1103" cy="544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0"/>
              <a:ext cx="1103" cy="544"/>
              <a:chOff x="0" y="0"/>
              <a:chExt cx="1294" cy="298"/>
            </a:xfrm>
          </p:grpSpPr>
          <p:sp>
            <p:nvSpPr>
              <p:cNvPr id="5174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05" cy="298"/>
              </a:xfrm>
              <a:prstGeom prst="rect">
                <a:avLst/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>
                <a:outerShdw dist="635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5175" name="AutoShape 8"/>
              <p:cNvSpPr>
                <a:spLocks noChangeArrowheads="1"/>
              </p:cNvSpPr>
              <p:nvPr/>
            </p:nvSpPr>
            <p:spPr bwMode="auto">
              <a:xfrm rot="5400000">
                <a:off x="1152" y="77"/>
                <a:ext cx="139" cy="121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>
                <a:outerShdw dist="635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5173" name="Rectangle 9"/>
            <p:cNvSpPr>
              <a:spLocks noChangeArrowheads="1"/>
            </p:cNvSpPr>
            <p:nvPr/>
          </p:nvSpPr>
          <p:spPr bwMode="auto">
            <a:xfrm>
              <a:off x="241" y="136"/>
              <a:ext cx="72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3300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2800" b="1" dirty="0">
                  <a:solidFill>
                    <a:srgbClr val="FFFFFF"/>
                  </a:solidFill>
                  <a:ea typeface="宋体" pitchFamily="2" charset="-122"/>
                  <a:cs typeface="Arial" pitchFamily="34" charset="0"/>
                </a:rPr>
                <a:t>2012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735608" y="3357562"/>
            <a:ext cx="1751012" cy="863600"/>
            <a:chOff x="0" y="0"/>
            <a:chExt cx="1103" cy="544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0" y="0"/>
              <a:ext cx="1103" cy="544"/>
              <a:chOff x="0" y="0"/>
              <a:chExt cx="1294" cy="298"/>
            </a:xfrm>
          </p:grpSpPr>
          <p:sp>
            <p:nvSpPr>
              <p:cNvPr id="5170" name="Rectangle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05" cy="298"/>
              </a:xfrm>
              <a:prstGeom prst="rect">
                <a:avLst/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>
                <a:outerShdw dist="635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5171" name="AutoShape 13"/>
              <p:cNvSpPr>
                <a:spLocks noChangeArrowheads="1"/>
              </p:cNvSpPr>
              <p:nvPr/>
            </p:nvSpPr>
            <p:spPr bwMode="auto">
              <a:xfrm rot="5400000">
                <a:off x="1152" y="77"/>
                <a:ext cx="139" cy="121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>
                <a:outerShdw dist="635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5169" name="Rectangle 14"/>
            <p:cNvSpPr>
              <a:spLocks noChangeArrowheads="1"/>
            </p:cNvSpPr>
            <p:nvPr/>
          </p:nvSpPr>
          <p:spPr bwMode="auto">
            <a:xfrm>
              <a:off x="242" y="136"/>
              <a:ext cx="72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3300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2800" b="1">
                  <a:solidFill>
                    <a:srgbClr val="FFFFFF"/>
                  </a:solidFill>
                  <a:ea typeface="宋体" pitchFamily="2" charset="-122"/>
                  <a:cs typeface="Arial" pitchFamily="34" charset="0"/>
                </a:rPr>
                <a:t>2007</a:t>
              </a: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4367183" y="3357562"/>
            <a:ext cx="1751012" cy="863600"/>
            <a:chOff x="0" y="0"/>
            <a:chExt cx="1103" cy="544"/>
          </a:xfrm>
        </p:grpSpPr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0" y="0"/>
              <a:ext cx="1103" cy="544"/>
              <a:chOff x="0" y="0"/>
              <a:chExt cx="1294" cy="298"/>
            </a:xfrm>
          </p:grpSpPr>
          <p:sp>
            <p:nvSpPr>
              <p:cNvPr id="5166" name="Rectangle 1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05" cy="298"/>
              </a:xfrm>
              <a:prstGeom prst="rect">
                <a:avLst/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>
                <a:outerShdw dist="635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5167" name="AutoShape 18"/>
              <p:cNvSpPr>
                <a:spLocks noChangeArrowheads="1"/>
              </p:cNvSpPr>
              <p:nvPr/>
            </p:nvSpPr>
            <p:spPr bwMode="auto">
              <a:xfrm rot="5400000">
                <a:off x="1152" y="77"/>
                <a:ext cx="139" cy="121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>
                <a:outerShdw dist="635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5165" name="Rectangle 19"/>
            <p:cNvSpPr>
              <a:spLocks noChangeArrowheads="1"/>
            </p:cNvSpPr>
            <p:nvPr/>
          </p:nvSpPr>
          <p:spPr bwMode="auto">
            <a:xfrm>
              <a:off x="242" y="136"/>
              <a:ext cx="72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3300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2800" b="1" dirty="0">
                  <a:solidFill>
                    <a:srgbClr val="FFFFFF"/>
                  </a:solidFill>
                  <a:ea typeface="宋体" pitchFamily="2" charset="-122"/>
                  <a:cs typeface="Arial" pitchFamily="34" charset="0"/>
                </a:rPr>
                <a:t>2004</a:t>
              </a:r>
            </a:p>
          </p:txBody>
        </p: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2998758" y="3357562"/>
            <a:ext cx="1751012" cy="863600"/>
            <a:chOff x="0" y="0"/>
            <a:chExt cx="1103" cy="544"/>
          </a:xfrm>
        </p:grpSpPr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0" y="0"/>
              <a:ext cx="1103" cy="544"/>
              <a:chOff x="0" y="0"/>
              <a:chExt cx="1294" cy="298"/>
            </a:xfrm>
          </p:grpSpPr>
          <p:sp>
            <p:nvSpPr>
              <p:cNvPr id="5162" name="Rectangle 2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05" cy="298"/>
              </a:xfrm>
              <a:prstGeom prst="rect">
                <a:avLst/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>
                <a:outerShdw dist="635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5163" name="AutoShape 23"/>
              <p:cNvSpPr>
                <a:spLocks noChangeArrowheads="1"/>
              </p:cNvSpPr>
              <p:nvPr/>
            </p:nvSpPr>
            <p:spPr bwMode="auto">
              <a:xfrm rot="5400000">
                <a:off x="1152" y="77"/>
                <a:ext cx="139" cy="121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>
                <a:outerShdw dist="635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5161" name="Rectangle 24"/>
            <p:cNvSpPr>
              <a:spLocks noChangeArrowheads="1"/>
            </p:cNvSpPr>
            <p:nvPr/>
          </p:nvSpPr>
          <p:spPr bwMode="auto">
            <a:xfrm>
              <a:off x="242" y="136"/>
              <a:ext cx="72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3300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2800" b="1">
                  <a:solidFill>
                    <a:srgbClr val="FFFFFF"/>
                  </a:solidFill>
                  <a:ea typeface="宋体" pitchFamily="2" charset="-122"/>
                  <a:cs typeface="Arial" pitchFamily="34" charset="0"/>
                </a:rPr>
                <a:t>1999</a:t>
              </a:r>
            </a:p>
          </p:txBody>
        </p:sp>
      </p:grp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1679545" y="3357562"/>
            <a:ext cx="1751013" cy="863600"/>
            <a:chOff x="0" y="0"/>
            <a:chExt cx="1103" cy="544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0" y="0"/>
              <a:ext cx="1103" cy="544"/>
              <a:chOff x="0" y="0"/>
              <a:chExt cx="1294" cy="298"/>
            </a:xfrm>
          </p:grpSpPr>
          <p:sp>
            <p:nvSpPr>
              <p:cNvPr id="5158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05" cy="298"/>
              </a:xfrm>
              <a:prstGeom prst="rect">
                <a:avLst/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>
                <a:outerShdw dist="635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5159" name="AutoShape 28"/>
              <p:cNvSpPr>
                <a:spLocks noChangeArrowheads="1"/>
              </p:cNvSpPr>
              <p:nvPr/>
            </p:nvSpPr>
            <p:spPr bwMode="auto">
              <a:xfrm rot="5400000">
                <a:off x="1152" y="77"/>
                <a:ext cx="139" cy="121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>
                <a:outerShdw dist="635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5157" name="Rectangle 29"/>
            <p:cNvSpPr>
              <a:spLocks noChangeArrowheads="1"/>
            </p:cNvSpPr>
            <p:nvPr/>
          </p:nvSpPr>
          <p:spPr bwMode="auto">
            <a:xfrm>
              <a:off x="166" y="136"/>
              <a:ext cx="72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3300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2800" b="1" dirty="0">
                  <a:solidFill>
                    <a:srgbClr val="FFFFFF"/>
                  </a:solidFill>
                  <a:ea typeface="宋体" pitchFamily="2" charset="-122"/>
                  <a:cs typeface="Arial" pitchFamily="34" charset="0"/>
                </a:rPr>
                <a:t>1997</a:t>
              </a:r>
            </a:p>
          </p:txBody>
        </p:sp>
      </p:grpSp>
      <p:pic>
        <p:nvPicPr>
          <p:cNvPr id="7198" name="Picture 30" descr="4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11770" y="4513262"/>
            <a:ext cx="176212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9" name="Picture 31" descr="5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64008" y="2163762"/>
            <a:ext cx="14668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0" name="Picture 32" descr="2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8745" y="4510087"/>
            <a:ext cx="1439863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01" name="Line 33"/>
          <p:cNvSpPr>
            <a:spLocks noChangeShapeType="1"/>
          </p:cNvSpPr>
          <p:nvPr/>
        </p:nvSpPr>
        <p:spPr bwMode="auto">
          <a:xfrm flipV="1">
            <a:off x="1798608" y="3789362"/>
            <a:ext cx="0" cy="230505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7202" name="Line 34"/>
          <p:cNvSpPr>
            <a:spLocks noChangeShapeType="1"/>
          </p:cNvSpPr>
          <p:nvPr/>
        </p:nvSpPr>
        <p:spPr bwMode="auto">
          <a:xfrm flipV="1">
            <a:off x="3167033" y="1341437"/>
            <a:ext cx="0" cy="230505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358745" y="5618162"/>
            <a:ext cx="17541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 dirty="0">
                <a:ea typeface="黑体" pitchFamily="2" charset="-122"/>
              </a:rPr>
              <a:t>创立温州市</a:t>
            </a:r>
            <a:r>
              <a:rPr lang="zh-CN" altLang="en-US" sz="1400" dirty="0" smtClean="0">
                <a:ea typeface="黑体" pitchFamily="2" charset="-122"/>
              </a:rPr>
              <a:t>轴承厂</a:t>
            </a:r>
            <a:endParaRPr lang="en-US" altLang="zh-CN" sz="1400" dirty="0" smtClean="0">
              <a:ea typeface="黑体" pitchFamily="2" charset="-122"/>
            </a:endParaRPr>
          </a:p>
          <a:p>
            <a:r>
              <a:rPr lang="en-US" altLang="zh-CN" sz="1400" dirty="0" smtClean="0">
                <a:ea typeface="黑体" pitchFamily="2" charset="-122"/>
              </a:rPr>
              <a:t>Wenzhou Bearing </a:t>
            </a:r>
          </a:p>
          <a:p>
            <a:r>
              <a:rPr lang="en-US" altLang="zh-CN" sz="1400" dirty="0" smtClean="0">
                <a:ea typeface="黑体" pitchFamily="2" charset="-122"/>
              </a:rPr>
              <a:t>Plant was established</a:t>
            </a:r>
            <a:endParaRPr lang="en-US" altLang="zh-CN" sz="1400" dirty="0">
              <a:ea typeface="黑体" pitchFamily="2" charset="-122"/>
            </a:endParaRPr>
          </a:p>
        </p:txBody>
      </p:sp>
      <p:pic>
        <p:nvPicPr>
          <p:cNvPr id="7204" name="Picture 36" descr="集团成立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25583" y="2133600"/>
            <a:ext cx="1439862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1785918" y="1285860"/>
            <a:ext cx="126188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 dirty="0">
                <a:ea typeface="黑体" pitchFamily="2" charset="-122"/>
              </a:rPr>
              <a:t>人本集团</a:t>
            </a:r>
            <a:r>
              <a:rPr lang="zh-CN" altLang="en-US" sz="1400" dirty="0" smtClean="0">
                <a:ea typeface="黑体" pitchFamily="2" charset="-122"/>
              </a:rPr>
              <a:t>成立</a:t>
            </a:r>
            <a:endParaRPr lang="en-US" altLang="zh-CN" sz="1400" dirty="0" smtClean="0">
              <a:ea typeface="黑体" pitchFamily="2" charset="-122"/>
            </a:endParaRPr>
          </a:p>
          <a:p>
            <a:r>
              <a:rPr lang="en-US" altLang="zh-CN" sz="1400" dirty="0" smtClean="0">
                <a:ea typeface="黑体" pitchFamily="2" charset="-122"/>
              </a:rPr>
              <a:t>C&amp;U Group </a:t>
            </a:r>
          </a:p>
          <a:p>
            <a:r>
              <a:rPr lang="en-US" altLang="zh-CN" sz="1400" dirty="0" smtClean="0">
                <a:ea typeface="黑体" pitchFamily="2" charset="-122"/>
              </a:rPr>
              <a:t>was founded</a:t>
            </a:r>
          </a:p>
          <a:p>
            <a:endParaRPr lang="en-US" altLang="zh-CN" sz="1400" dirty="0" smtClean="0">
              <a:ea typeface="黑体" pitchFamily="2" charset="-122"/>
            </a:endParaRPr>
          </a:p>
          <a:p>
            <a:endParaRPr lang="en-US" altLang="zh-CN" sz="1400" dirty="0">
              <a:ea typeface="黑体" pitchFamily="2" charset="-122"/>
            </a:endParaRPr>
          </a:p>
        </p:txBody>
      </p:sp>
      <p:sp>
        <p:nvSpPr>
          <p:cNvPr id="7206" name="Text Box 38"/>
          <p:cNvSpPr txBox="1">
            <a:spLocks noChangeArrowheads="1"/>
          </p:cNvSpPr>
          <p:nvPr/>
        </p:nvSpPr>
        <p:spPr bwMode="auto">
          <a:xfrm>
            <a:off x="2916208" y="5618162"/>
            <a:ext cx="19881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 dirty="0">
                <a:ea typeface="黑体" pitchFamily="2" charset="-122"/>
              </a:rPr>
              <a:t>参与国企</a:t>
            </a:r>
            <a:r>
              <a:rPr lang="zh-CN" altLang="en-US" sz="1400" dirty="0" smtClean="0">
                <a:ea typeface="黑体" pitchFamily="2" charset="-122"/>
              </a:rPr>
              <a:t>改革</a:t>
            </a:r>
            <a:endParaRPr lang="en-US" altLang="zh-CN" sz="1400" dirty="0" smtClean="0">
              <a:ea typeface="黑体" pitchFamily="2" charset="-122"/>
            </a:endParaRPr>
          </a:p>
          <a:p>
            <a:r>
              <a:rPr lang="en-US" altLang="zh-CN" sz="1400" dirty="0" smtClean="0">
                <a:ea typeface="黑体" pitchFamily="2" charset="-122"/>
              </a:rPr>
              <a:t>Participation in </a:t>
            </a:r>
          </a:p>
          <a:p>
            <a:r>
              <a:rPr lang="en-US" altLang="zh-CN" sz="1400" dirty="0" smtClean="0">
                <a:ea typeface="黑体" pitchFamily="2" charset="-122"/>
              </a:rPr>
              <a:t>State-owned companies’</a:t>
            </a:r>
          </a:p>
          <a:p>
            <a:r>
              <a:rPr lang="en-US" altLang="zh-CN" sz="1400" dirty="0" smtClean="0">
                <a:ea typeface="黑体" pitchFamily="2" charset="-122"/>
              </a:rPr>
              <a:t>reform and M&amp;A</a:t>
            </a:r>
            <a:endParaRPr lang="en-US" altLang="zh-CN" sz="1400" dirty="0">
              <a:ea typeface="黑体" pitchFamily="2" charset="-122"/>
            </a:endParaRPr>
          </a:p>
        </p:txBody>
      </p:sp>
      <p:sp>
        <p:nvSpPr>
          <p:cNvPr id="7207" name="Text Box 39"/>
          <p:cNvSpPr txBox="1">
            <a:spLocks noChangeArrowheads="1"/>
          </p:cNvSpPr>
          <p:nvPr/>
        </p:nvSpPr>
        <p:spPr bwMode="auto">
          <a:xfrm>
            <a:off x="3929058" y="1285860"/>
            <a:ext cx="199407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 dirty="0">
                <a:ea typeface="黑体" pitchFamily="2" charset="-122"/>
              </a:rPr>
              <a:t>上海人本工业园</a:t>
            </a:r>
            <a:r>
              <a:rPr lang="zh-CN" altLang="en-US" sz="1400" dirty="0" smtClean="0">
                <a:ea typeface="黑体" pitchFamily="2" charset="-122"/>
              </a:rPr>
              <a:t>开工</a:t>
            </a:r>
            <a:endParaRPr lang="en-US" altLang="zh-CN" sz="1400" dirty="0" smtClean="0">
              <a:ea typeface="黑体" pitchFamily="2" charset="-122"/>
            </a:endParaRPr>
          </a:p>
          <a:p>
            <a:r>
              <a:rPr lang="en-US" altLang="zh-CN" sz="1400" dirty="0" smtClean="0">
                <a:ea typeface="黑体" pitchFamily="2" charset="-122"/>
              </a:rPr>
              <a:t>Shanghai C&amp;U Industrial </a:t>
            </a:r>
          </a:p>
          <a:p>
            <a:r>
              <a:rPr lang="en-US" altLang="zh-CN" sz="1400" dirty="0" smtClean="0">
                <a:ea typeface="黑体" pitchFamily="2" charset="-122"/>
              </a:rPr>
              <a:t>Park began to build</a:t>
            </a:r>
            <a:endParaRPr lang="en-US" altLang="zh-CN" sz="1400" dirty="0">
              <a:ea typeface="黑体" pitchFamily="2" charset="-122"/>
            </a:endParaRPr>
          </a:p>
        </p:txBody>
      </p:sp>
      <p:sp>
        <p:nvSpPr>
          <p:cNvPr id="7208" name="Line 40"/>
          <p:cNvSpPr>
            <a:spLocks noChangeShapeType="1"/>
          </p:cNvSpPr>
          <p:nvPr/>
        </p:nvSpPr>
        <p:spPr bwMode="auto">
          <a:xfrm flipV="1">
            <a:off x="4535458" y="3789362"/>
            <a:ext cx="0" cy="230505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7209" name="Line 41"/>
          <p:cNvSpPr>
            <a:spLocks noChangeShapeType="1"/>
          </p:cNvSpPr>
          <p:nvPr/>
        </p:nvSpPr>
        <p:spPr bwMode="auto">
          <a:xfrm flipV="1">
            <a:off x="5830858" y="1341437"/>
            <a:ext cx="0" cy="230505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zh-CN" altLang="en-US"/>
          </a:p>
        </p:txBody>
      </p:sp>
      <p:grpSp>
        <p:nvGrpSpPr>
          <p:cNvPr id="12" name="Group 42"/>
          <p:cNvGrpSpPr>
            <a:grpSpLocks/>
          </p:cNvGrpSpPr>
          <p:nvPr/>
        </p:nvGrpSpPr>
        <p:grpSpPr bwMode="auto">
          <a:xfrm>
            <a:off x="285720" y="3357562"/>
            <a:ext cx="1728788" cy="863600"/>
            <a:chOff x="0" y="0"/>
            <a:chExt cx="1089" cy="544"/>
          </a:xfrm>
        </p:grpSpPr>
        <p:grpSp>
          <p:nvGrpSpPr>
            <p:cNvPr id="13" name="Group 43"/>
            <p:cNvGrpSpPr>
              <a:grpSpLocks/>
            </p:cNvGrpSpPr>
            <p:nvPr/>
          </p:nvGrpSpPr>
          <p:grpSpPr bwMode="auto">
            <a:xfrm>
              <a:off x="0" y="0"/>
              <a:ext cx="1089" cy="544"/>
              <a:chOff x="0" y="0"/>
              <a:chExt cx="926" cy="544"/>
            </a:xfrm>
          </p:grpSpPr>
          <p:sp>
            <p:nvSpPr>
              <p:cNvPr id="5154" name="Rectangle 4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73" cy="544"/>
              </a:xfrm>
              <a:prstGeom prst="rect">
                <a:avLst/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>
                <a:outerShdw dist="635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5155" name="AutoShape 45"/>
              <p:cNvSpPr>
                <a:spLocks noChangeArrowheads="1"/>
              </p:cNvSpPr>
              <p:nvPr/>
            </p:nvSpPr>
            <p:spPr bwMode="auto">
              <a:xfrm rot="5400000">
                <a:off x="757" y="190"/>
                <a:ext cx="253" cy="88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>
                <a:outerShdw dist="635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5153" name="Rectangle 46"/>
            <p:cNvSpPr>
              <a:spLocks noChangeArrowheads="1"/>
            </p:cNvSpPr>
            <p:nvPr/>
          </p:nvSpPr>
          <p:spPr bwMode="auto">
            <a:xfrm>
              <a:off x="182" y="136"/>
              <a:ext cx="72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3300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2800" b="1" dirty="0">
                  <a:solidFill>
                    <a:srgbClr val="FFFFFF"/>
                  </a:solidFill>
                  <a:ea typeface="宋体" pitchFamily="2" charset="-122"/>
                  <a:cs typeface="Arial" pitchFamily="34" charset="0"/>
                </a:rPr>
                <a:t>1991</a:t>
              </a:r>
            </a:p>
          </p:txBody>
        </p:sp>
      </p:grpSp>
      <p:sp>
        <p:nvSpPr>
          <p:cNvPr id="7215" name="Line 47"/>
          <p:cNvSpPr>
            <a:spLocks noChangeShapeType="1"/>
          </p:cNvSpPr>
          <p:nvPr/>
        </p:nvSpPr>
        <p:spPr bwMode="auto">
          <a:xfrm flipV="1">
            <a:off x="7270720" y="3789362"/>
            <a:ext cx="0" cy="230505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7216" name="Text Box 48"/>
          <p:cNvSpPr txBox="1">
            <a:spLocks noChangeArrowheads="1"/>
          </p:cNvSpPr>
          <p:nvPr/>
        </p:nvSpPr>
        <p:spPr bwMode="auto">
          <a:xfrm>
            <a:off x="5554633" y="5576887"/>
            <a:ext cx="18004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 dirty="0">
                <a:ea typeface="黑体" pitchFamily="2" charset="-122"/>
              </a:rPr>
              <a:t>温州滨海工业园</a:t>
            </a:r>
            <a:r>
              <a:rPr lang="zh-CN" altLang="en-US" sz="1400" dirty="0" smtClean="0">
                <a:ea typeface="黑体" pitchFamily="2" charset="-122"/>
              </a:rPr>
              <a:t>开工</a:t>
            </a:r>
            <a:endParaRPr lang="en-US" altLang="zh-CN" sz="1400" dirty="0" smtClean="0">
              <a:ea typeface="黑体" pitchFamily="2" charset="-122"/>
            </a:endParaRPr>
          </a:p>
          <a:p>
            <a:r>
              <a:rPr lang="en-US" altLang="zh-CN" sz="1400" dirty="0" smtClean="0">
                <a:ea typeface="黑体" pitchFamily="2" charset="-122"/>
              </a:rPr>
              <a:t>Wenzhou </a:t>
            </a:r>
            <a:r>
              <a:rPr lang="en-US" altLang="zh-CN" sz="1400" dirty="0" err="1" smtClean="0">
                <a:ea typeface="黑体" pitchFamily="2" charset="-122"/>
              </a:rPr>
              <a:t>Binhai</a:t>
            </a:r>
            <a:r>
              <a:rPr lang="en-US" altLang="zh-CN" sz="1400" dirty="0" smtClean="0">
                <a:ea typeface="黑体" pitchFamily="2" charset="-122"/>
              </a:rPr>
              <a:t> </a:t>
            </a:r>
          </a:p>
          <a:p>
            <a:r>
              <a:rPr lang="en-US" altLang="zh-CN" sz="1400" dirty="0" smtClean="0">
                <a:ea typeface="黑体" pitchFamily="2" charset="-122"/>
              </a:rPr>
              <a:t>Industrial Park began</a:t>
            </a:r>
          </a:p>
          <a:p>
            <a:r>
              <a:rPr lang="en-US" altLang="zh-CN" sz="1400" dirty="0" smtClean="0">
                <a:ea typeface="黑体" pitchFamily="2" charset="-122"/>
              </a:rPr>
              <a:t>to build</a:t>
            </a:r>
            <a:endParaRPr lang="en-US" altLang="zh-CN" sz="1400" dirty="0">
              <a:ea typeface="黑体" pitchFamily="2" charset="-122"/>
            </a:endParaRPr>
          </a:p>
        </p:txBody>
      </p:sp>
      <p:pic>
        <p:nvPicPr>
          <p:cNvPr id="7217" name="Picture 49" descr="历程1 (5)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16208" y="4510087"/>
            <a:ext cx="161925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19" name="Text Box 51"/>
          <p:cNvSpPr txBox="1">
            <a:spLocks noChangeArrowheads="1"/>
          </p:cNvSpPr>
          <p:nvPr/>
        </p:nvSpPr>
        <p:spPr bwMode="auto">
          <a:xfrm>
            <a:off x="5857884" y="1285860"/>
            <a:ext cx="271464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1400" dirty="0">
                <a:ea typeface="黑体" pitchFamily="2" charset="-122"/>
              </a:rPr>
              <a:t>人本集团产学研创造园开工</a:t>
            </a:r>
            <a:r>
              <a:rPr lang="zh-CN" altLang="en-US" sz="1400" dirty="0" smtClean="0">
                <a:ea typeface="黑体" pitchFamily="2" charset="-122"/>
              </a:rPr>
              <a:t>建设</a:t>
            </a:r>
            <a:endParaRPr lang="en-US" altLang="zh-CN" sz="1400" dirty="0" smtClean="0">
              <a:ea typeface="黑体" pitchFamily="2" charset="-122"/>
            </a:endParaRPr>
          </a:p>
          <a:p>
            <a:r>
              <a:rPr lang="en-US" altLang="zh-CN" sz="1400" dirty="0" smtClean="0">
                <a:ea typeface="黑体" pitchFamily="2" charset="-122"/>
              </a:rPr>
              <a:t>C&amp;U Industry-University-Research Innovation Park began to build</a:t>
            </a:r>
            <a:endParaRPr lang="en-US" altLang="zh-CN" sz="1400" dirty="0">
              <a:ea typeface="黑体" pitchFamily="2" charset="-122"/>
            </a:endParaRPr>
          </a:p>
        </p:txBody>
      </p:sp>
      <p:pic>
        <p:nvPicPr>
          <p:cNvPr id="7220" name="Picture 52" descr="2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775545" y="4221162"/>
            <a:ext cx="113188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1" name="Picture 53" descr="31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983383" y="2060575"/>
            <a:ext cx="15113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1785918" y="428604"/>
            <a:ext cx="442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Ⅰ. </a:t>
            </a:r>
            <a:r>
              <a:rPr lang="zh-CN" altLang="en-US" sz="3200" b="1" dirty="0" smtClean="0"/>
              <a:t>发展历程    </a:t>
            </a:r>
            <a:r>
              <a:rPr lang="en-US" altLang="zh-CN" sz="2800" b="1" dirty="0" smtClean="0"/>
              <a:t>History</a:t>
            </a:r>
            <a:endParaRPr lang="zh-CN" altLang="en-US" sz="2800" b="1" dirty="0"/>
          </a:p>
        </p:txBody>
      </p:sp>
      <p:pic>
        <p:nvPicPr>
          <p:cNvPr id="56" name="Picture 2" descr="C:\Users\lzs\Desktop\cu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85720" y="357166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6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8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201" grpId="0" animBg="1"/>
      <p:bldP spid="7202" grpId="0" animBg="1"/>
      <p:bldP spid="7203" grpId="0" autoUpdateAnimBg="0"/>
      <p:bldP spid="7205" grpId="0" autoUpdateAnimBg="0"/>
      <p:bldP spid="7206" grpId="0" autoUpdateAnimBg="0"/>
      <p:bldP spid="7207" grpId="0" autoUpdateAnimBg="0"/>
      <p:bldP spid="7208" grpId="0" animBg="1"/>
      <p:bldP spid="7209" grpId="0" animBg="1"/>
      <p:bldP spid="7215" grpId="0" animBg="1"/>
      <p:bldP spid="7216" grpId="0" autoUpdateAnimBg="0"/>
      <p:bldP spid="7219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9"/>
          <p:cNvPicPr>
            <a:picLocks noChangeAspect="1" noChangeArrowheads="1"/>
          </p:cNvPicPr>
          <p:nvPr/>
        </p:nvPicPr>
        <p:blipFill>
          <a:blip r:embed="rId2" cstate="email"/>
          <a:srcRect b="21643"/>
          <a:stretch>
            <a:fillRect/>
          </a:stretch>
        </p:blipFill>
        <p:spPr bwMode="auto">
          <a:xfrm>
            <a:off x="0" y="0"/>
            <a:ext cx="9144000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2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22650" y="2924175"/>
            <a:ext cx="572135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950913" y="4868863"/>
            <a:ext cx="25475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ea typeface="黑体" pitchFamily="49" charset="-122"/>
              </a:rPr>
              <a:t>精密</a:t>
            </a:r>
            <a:r>
              <a:rPr lang="zh-CN" altLang="en-US" sz="3200" dirty="0" smtClean="0">
                <a:ea typeface="黑体" pitchFamily="49" charset="-122"/>
              </a:rPr>
              <a:t>轴承</a:t>
            </a:r>
            <a:endParaRPr lang="en-US" altLang="zh-CN" sz="3200" dirty="0" smtClean="0">
              <a:ea typeface="黑体" pitchFamily="49" charset="-122"/>
            </a:endParaRPr>
          </a:p>
          <a:p>
            <a:pPr algn="ctr"/>
            <a:r>
              <a:rPr lang="en-US" altLang="zh-CN" sz="2800" dirty="0" smtClean="0">
                <a:ea typeface="黑体" pitchFamily="49" charset="-122"/>
              </a:rPr>
              <a:t>Precise bearings</a:t>
            </a:r>
            <a:endParaRPr lang="zh-CN" altLang="en-US" sz="2800" dirty="0"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4857760"/>
            <a:ext cx="40629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ea typeface="黑体" pitchFamily="49" charset="-122"/>
              </a:rPr>
              <a:t>纺织机械</a:t>
            </a:r>
            <a:r>
              <a:rPr lang="zh-CN" altLang="en-US" sz="3200" dirty="0" smtClean="0">
                <a:ea typeface="黑体" pitchFamily="49" charset="-122"/>
              </a:rPr>
              <a:t>轴承</a:t>
            </a:r>
            <a:endParaRPr lang="en-US" altLang="zh-CN" sz="3200" dirty="0" smtClean="0">
              <a:ea typeface="黑体" pitchFamily="49" charset="-122"/>
            </a:endParaRPr>
          </a:p>
          <a:p>
            <a:pPr algn="ctr"/>
            <a:r>
              <a:rPr lang="en-US" altLang="zh-CN" sz="2800" dirty="0" smtClean="0">
                <a:ea typeface="黑体" pitchFamily="49" charset="-122"/>
              </a:rPr>
              <a:t>Textile machinery bearings</a:t>
            </a:r>
            <a:endParaRPr lang="zh-CN" altLang="en-US" sz="2800" dirty="0">
              <a:ea typeface="黑体" pitchFamily="49" charset="-122"/>
            </a:endParaRPr>
          </a:p>
        </p:txBody>
      </p:sp>
      <p:pic>
        <p:nvPicPr>
          <p:cNvPr id="20485" name="Picture 5" descr="1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97626" y="3857628"/>
            <a:ext cx="5346374" cy="254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23555" name="Picture 3" descr="69"/>
          <p:cNvPicPr>
            <a:picLocks noChangeAspect="1" noChangeArrowheads="1"/>
          </p:cNvPicPr>
          <p:nvPr/>
        </p:nvPicPr>
        <p:blipFill>
          <a:blip r:embed="rId2" cstate="email"/>
          <a:srcRect l="-159"/>
          <a:stretch>
            <a:fillRect/>
          </a:stretch>
        </p:blipFill>
        <p:spPr bwMode="auto">
          <a:xfrm>
            <a:off x="0" y="0"/>
            <a:ext cx="9169400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7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r="-421"/>
          <a:stretch>
            <a:fillRect/>
          </a:stretch>
        </p:blipFill>
        <p:spPr>
          <a:xfrm>
            <a:off x="3698875" y="4159250"/>
            <a:ext cx="5670550" cy="2963863"/>
          </a:xfrm>
          <a:noFill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0" y="5286388"/>
            <a:ext cx="50025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ea typeface="黑体" pitchFamily="49" charset="-122"/>
              </a:rPr>
              <a:t>工程机械</a:t>
            </a:r>
            <a:r>
              <a:rPr lang="zh-CN" altLang="en-US" sz="3200" dirty="0" smtClean="0">
                <a:ea typeface="黑体" pitchFamily="49" charset="-122"/>
              </a:rPr>
              <a:t>轴承</a:t>
            </a:r>
            <a:endParaRPr lang="en-US" altLang="zh-CN" sz="3200" dirty="0" smtClean="0">
              <a:ea typeface="黑体" pitchFamily="49" charset="-122"/>
            </a:endParaRPr>
          </a:p>
          <a:p>
            <a:pPr algn="ctr"/>
            <a:r>
              <a:rPr lang="en-US" altLang="zh-CN" sz="2800" dirty="0" smtClean="0">
                <a:ea typeface="黑体" pitchFamily="49" charset="-122"/>
              </a:rPr>
              <a:t>Construction machinery bearings</a:t>
            </a:r>
            <a:endParaRPr lang="zh-CN" altLang="en-US" sz="2800" dirty="0"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" descr="44_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01975" y="4981575"/>
            <a:ext cx="2016125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10"/>
          <p:cNvPicPr>
            <a:picLocks noChangeAspect="1" noChangeArrowheads="1"/>
          </p:cNvPicPr>
          <p:nvPr/>
        </p:nvPicPr>
        <p:blipFill>
          <a:blip r:embed="rId3" cstate="email"/>
          <a:srcRect b="18495"/>
          <a:stretch>
            <a:fillRect/>
          </a:stretch>
        </p:blipFill>
        <p:spPr bwMode="auto">
          <a:xfrm>
            <a:off x="0" y="0"/>
            <a:ext cx="9144000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429256" y="5214950"/>
            <a:ext cx="34069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ea typeface="黑体" pitchFamily="49" charset="-122"/>
              </a:rPr>
              <a:t>冶金轧机</a:t>
            </a:r>
            <a:r>
              <a:rPr lang="zh-CN" altLang="en-US" sz="3200" dirty="0" smtClean="0">
                <a:ea typeface="黑体" pitchFamily="49" charset="-122"/>
              </a:rPr>
              <a:t>轴承</a:t>
            </a:r>
            <a:endParaRPr lang="en-US" altLang="zh-CN" sz="3200" dirty="0" smtClean="0">
              <a:ea typeface="黑体" pitchFamily="49" charset="-122"/>
            </a:endParaRPr>
          </a:p>
          <a:p>
            <a:pPr algn="ctr"/>
            <a:r>
              <a:rPr lang="en-US" altLang="zh-CN" sz="2800" dirty="0" smtClean="0">
                <a:ea typeface="黑体" pitchFamily="49" charset="-122"/>
              </a:rPr>
              <a:t>Metallurgical bearings</a:t>
            </a:r>
            <a:endParaRPr lang="zh-CN" altLang="en-US" sz="2800" dirty="0">
              <a:ea typeface="黑体" pitchFamily="49" charset="-122"/>
            </a:endParaRPr>
          </a:p>
        </p:txBody>
      </p:sp>
      <p:pic>
        <p:nvPicPr>
          <p:cNvPr id="25606" name="Picture 7" descr="C:\Documents and Settings\Lxf\Application Data\Fetion\temp\81ba65efbd758fa13372e19922c08878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8900" y="4973638"/>
            <a:ext cx="2986088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/人本总部/人本集团PPT/Image/第三页/16-2.png16-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59350" y="3127375"/>
            <a:ext cx="4184650" cy="406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714348" y="5357826"/>
            <a:ext cx="33043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ea typeface="黑体" pitchFamily="49" charset="-122"/>
              </a:rPr>
              <a:t>风电</a:t>
            </a:r>
            <a:r>
              <a:rPr lang="zh-CN" altLang="en-US" sz="3200" dirty="0" smtClean="0">
                <a:ea typeface="黑体" pitchFamily="49" charset="-122"/>
              </a:rPr>
              <a:t>轴承</a:t>
            </a:r>
            <a:endParaRPr lang="en-US" altLang="zh-CN" sz="3200" dirty="0" smtClean="0">
              <a:ea typeface="黑体" pitchFamily="49" charset="-122"/>
            </a:endParaRPr>
          </a:p>
          <a:p>
            <a:pPr algn="ctr"/>
            <a:r>
              <a:rPr lang="en-US" altLang="zh-CN" sz="2800" dirty="0" smtClean="0">
                <a:ea typeface="黑体" pitchFamily="49" charset="-122"/>
              </a:rPr>
              <a:t>Wind power bearings</a:t>
            </a:r>
            <a:endParaRPr lang="zh-CN" altLang="en-US" sz="2800" dirty="0">
              <a:ea typeface="黑体" pitchFamily="49" charset="-122"/>
            </a:endParaRPr>
          </a:p>
        </p:txBody>
      </p:sp>
      <p:pic>
        <p:nvPicPr>
          <p:cNvPr id="6" name="Picture 5" descr="DSC0152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39423" y="-13855"/>
            <a:ext cx="3190728" cy="2612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70"/>
          <p:cNvPicPr>
            <a:picLocks noChangeAspect="1" noChangeArrowheads="1"/>
          </p:cNvPicPr>
          <p:nvPr/>
        </p:nvPicPr>
        <p:blipFill>
          <a:blip r:embed="rId2" cstate="email"/>
          <a:srcRect l="174" b="20401"/>
          <a:stretch>
            <a:fillRect/>
          </a:stretch>
        </p:blipFill>
        <p:spPr bwMode="auto">
          <a:xfrm>
            <a:off x="-4763" y="0"/>
            <a:ext cx="9193213" cy="549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39750" y="5321300"/>
            <a:ext cx="45439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ea typeface="黑体" pitchFamily="49" charset="-122"/>
              </a:rPr>
              <a:t>办公自动化 微型</a:t>
            </a:r>
            <a:r>
              <a:rPr lang="zh-CN" altLang="en-US" sz="3200" dirty="0" smtClean="0">
                <a:ea typeface="黑体" pitchFamily="49" charset="-122"/>
              </a:rPr>
              <a:t>轴承</a:t>
            </a:r>
            <a:endParaRPr lang="en-US" altLang="zh-CN" sz="3200" dirty="0" smtClean="0">
              <a:ea typeface="黑体" pitchFamily="49" charset="-122"/>
            </a:endParaRPr>
          </a:p>
          <a:p>
            <a:pPr algn="ctr"/>
            <a:r>
              <a:rPr lang="en-US" altLang="zh-CN" sz="2800" dirty="0" smtClean="0">
                <a:ea typeface="黑体" pitchFamily="49" charset="-122"/>
              </a:rPr>
              <a:t>Miniature bearings in OA field</a:t>
            </a:r>
            <a:endParaRPr lang="zh-CN" altLang="en-US" sz="2800" dirty="0">
              <a:ea typeface="黑体" pitchFamily="49" charset="-122"/>
            </a:endParaRPr>
          </a:p>
        </p:txBody>
      </p:sp>
      <p:pic>
        <p:nvPicPr>
          <p:cNvPr id="24581" name="Picture 5" descr="7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08675" y="5257800"/>
            <a:ext cx="237648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57356" y="571480"/>
            <a:ext cx="442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/>
              <a:t>应用领域  </a:t>
            </a:r>
            <a:r>
              <a:rPr lang="en-US" altLang="zh-CN" sz="2800" b="1" dirty="0" smtClean="0"/>
              <a:t>Application</a:t>
            </a:r>
            <a:endParaRPr lang="zh-CN" altLang="en-US" sz="2800" b="1" dirty="0"/>
          </a:p>
        </p:txBody>
      </p:sp>
      <p:graphicFrame>
        <p:nvGraphicFramePr>
          <p:cNvPr id="1026" name="图表 5"/>
          <p:cNvGraphicFramePr>
            <a:graphicFrameLocks/>
          </p:cNvGraphicFramePr>
          <p:nvPr/>
        </p:nvGraphicFramePr>
        <p:xfrm>
          <a:off x="3014644" y="1214422"/>
          <a:ext cx="6129356" cy="4419612"/>
        </p:xfrm>
        <a:graphic>
          <a:graphicData uri="http://schemas.openxmlformats.org/presentationml/2006/ole">
            <p:oleObj spid="_x0000_s39940" name="图表" r:id="rId4" imgW="7102456" imgH="5316173" progId="Excel.Sheet.8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429124" y="4786322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各领域占比图</a:t>
            </a:r>
            <a:endParaRPr lang="en-US" altLang="zh-CN" dirty="0" smtClean="0"/>
          </a:p>
          <a:p>
            <a:pPr algn="ctr"/>
            <a:r>
              <a:rPr lang="en-US" altLang="zh-CN" dirty="0" smtClean="0"/>
              <a:t>Application field segments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2910" y="1928802"/>
            <a:ext cx="24288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涉及领域广</a:t>
            </a:r>
            <a:endParaRPr lang="en-US" altLang="zh-CN" b="1" dirty="0" smtClean="0"/>
          </a:p>
          <a:p>
            <a:r>
              <a:rPr lang="en-US" altLang="zh-CN" b="1" dirty="0" smtClean="0"/>
              <a:t>Wide range</a:t>
            </a:r>
          </a:p>
          <a:p>
            <a:endParaRPr lang="en-US" altLang="zh-CN" b="1" dirty="0" smtClean="0"/>
          </a:p>
          <a:p>
            <a:r>
              <a:rPr lang="zh-CN" altLang="en-US" b="1" dirty="0" smtClean="0"/>
              <a:t>有所重点</a:t>
            </a:r>
            <a:endParaRPr lang="en-US" altLang="zh-CN" b="1" dirty="0" smtClean="0"/>
          </a:p>
          <a:p>
            <a:r>
              <a:rPr lang="en-US" altLang="zh-CN" b="1" dirty="0" smtClean="0"/>
              <a:t>Focal points stand out</a:t>
            </a:r>
            <a:endParaRPr lang="zh-CN" altLang="en-US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4975225" y="6297611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57356" y="571480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/>
              <a:t>汽车类客户  </a:t>
            </a:r>
            <a:r>
              <a:rPr lang="en-US" altLang="zh-CN" sz="2800" b="1" dirty="0" smtClean="0"/>
              <a:t>Automotive customers</a:t>
            </a:r>
            <a:endParaRPr lang="zh-CN" altLang="en-US" sz="2800" b="1" dirty="0"/>
          </a:p>
        </p:txBody>
      </p:sp>
      <p:pic>
        <p:nvPicPr>
          <p:cNvPr id="7" name="Picture 8" descr="suzuki"/>
          <p:cNvPicPr preferRelativeResize="0">
            <a:picLocks noChangeAspect="1" noChangeArrowheads="1"/>
          </p:cNvPicPr>
          <p:nvPr/>
        </p:nvPicPr>
        <p:blipFill>
          <a:blip r:embed="rId3" cstate="email"/>
          <a:srcRect l="-3806" t="17046" r="-252" b="32607"/>
          <a:stretch>
            <a:fillRect/>
          </a:stretch>
        </p:blipFill>
        <p:spPr bwMode="auto">
          <a:xfrm>
            <a:off x="6858016" y="2928934"/>
            <a:ext cx="1857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psa_logo"/>
          <p:cNvPicPr preferRelativeResize="0"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14744" y="2857496"/>
            <a:ext cx="1489075" cy="560387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0" descr="TOP_r1_c3"/>
          <p:cNvPicPr preferRelativeResize="0"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5008" y="2786058"/>
            <a:ext cx="8477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/>
          <p:cNvPicPr preferRelativeResize="0"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643306" y="5357826"/>
            <a:ext cx="1216025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通用五菱"/>
          <p:cNvPicPr preferRelativeResize="0"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388" y="4500570"/>
            <a:ext cx="1320800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 descr="u=2131678025,4228222851&amp;gp=10"/>
          <p:cNvPicPr preferRelativeResize="0"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429256" y="5500702"/>
            <a:ext cx="1171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index_r1_c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785918" y="4572008"/>
            <a:ext cx="195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888888"/>
              </a:clrFrom>
              <a:clrTo>
                <a:srgbClr val="88888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0" y="4643446"/>
            <a:ext cx="1857388" cy="66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 descr="上汽金杯照片"/>
          <p:cNvPicPr>
            <a:picLocks noChangeAspect="1" noChangeArrowheads="1"/>
          </p:cNvPicPr>
          <p:nvPr/>
        </p:nvPicPr>
        <p:blipFill>
          <a:blip r:embed="rId11" cstate="email">
            <a:lum bright="24000" contrast="48000"/>
          </a:blip>
          <a:srcRect/>
          <a:stretch>
            <a:fillRect/>
          </a:stretch>
        </p:blipFill>
        <p:spPr bwMode="auto">
          <a:xfrm>
            <a:off x="1928794" y="5357826"/>
            <a:ext cx="13684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4330702" y="4025908"/>
            <a:ext cx="1873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zh-CN" altLang="en-US" sz="100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   </a:t>
            </a:r>
            <a:endParaRPr lang="zh-CN" altLang="en-US" sz="24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314827" y="4025908"/>
            <a:ext cx="2111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zh-CN" altLang="en-US" sz="100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    </a:t>
            </a:r>
            <a:endParaRPr lang="zh-CN" altLang="en-US" sz="24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298952" y="4025908"/>
            <a:ext cx="23336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zh-CN" altLang="en-US" sz="100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     </a:t>
            </a:r>
            <a:endParaRPr lang="zh-CN" altLang="en-US" sz="24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4314827" y="4025908"/>
            <a:ext cx="2111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zh-CN" altLang="en-US" sz="100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    </a:t>
            </a:r>
            <a:endParaRPr lang="zh-CN" altLang="en-US" sz="24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pic>
        <p:nvPicPr>
          <p:cNvPr id="37" name="Picture 26" descr="sgZWNJ0X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3306" y="3714752"/>
            <a:ext cx="1589087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http://www.ridelust.com/wp-content/uploads/ford-logo2.jpg"/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3786190"/>
            <a:ext cx="1533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 descr="C:\Documents and Settings\Administrator\桌面\未命名2.bmp"/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9AA0A0"/>
              </a:clrFrom>
              <a:clrTo>
                <a:srgbClr val="9AA0A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2643182"/>
            <a:ext cx="1370012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1" name="Picture 1" descr="C:\Documents and Settings\Administrator\桌面\360截图\360截图20141018104256562.jp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5643570" y="3786190"/>
            <a:ext cx="1314450" cy="504825"/>
          </a:xfrm>
          <a:prstGeom prst="rect">
            <a:avLst/>
          </a:prstGeom>
          <a:noFill/>
        </p:spPr>
      </p:pic>
      <p:pic>
        <p:nvPicPr>
          <p:cNvPr id="97282" name="Picture 2" descr="C:\Documents and Settings\Administrator\桌面\360截图\360截图20141018104433421.jp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7715272" y="4357694"/>
            <a:ext cx="1214446" cy="914778"/>
          </a:xfrm>
          <a:prstGeom prst="rect">
            <a:avLst/>
          </a:prstGeom>
          <a:noFill/>
        </p:spPr>
      </p:pic>
      <p:pic>
        <p:nvPicPr>
          <p:cNvPr id="97283" name="Picture 3" descr="C:\Documents and Settings\Administrator\桌面\360截图\360截图20141018104852921.jpg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7215206" y="3429000"/>
            <a:ext cx="1632084" cy="785818"/>
          </a:xfrm>
          <a:prstGeom prst="rect">
            <a:avLst/>
          </a:prstGeom>
          <a:noFill/>
        </p:spPr>
      </p:pic>
      <p:pic>
        <p:nvPicPr>
          <p:cNvPr id="97284" name="Picture 4" descr="C:\Documents and Settings\Administrator\桌面\360截图\360截图20141018105320468.jpg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6929454" y="5357826"/>
            <a:ext cx="1143008" cy="878165"/>
          </a:xfrm>
          <a:prstGeom prst="rect">
            <a:avLst/>
          </a:prstGeom>
          <a:noFill/>
        </p:spPr>
      </p:pic>
      <p:pic>
        <p:nvPicPr>
          <p:cNvPr id="97285" name="Picture 5" descr="C:\Documents and Settings\Administrator\桌面\360截图\360截图20141018110950812.jpg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3000364" y="1428736"/>
            <a:ext cx="1000132" cy="965040"/>
          </a:xfrm>
          <a:prstGeom prst="rect">
            <a:avLst/>
          </a:prstGeom>
          <a:noFill/>
        </p:spPr>
      </p:pic>
      <p:pic>
        <p:nvPicPr>
          <p:cNvPr id="97286" name="Picture 6" descr="C:\Documents and Settings\Administrator\桌面\360截图\360截图20141018111048062.jpg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4429124" y="1357298"/>
            <a:ext cx="1143008" cy="1112929"/>
          </a:xfrm>
          <a:prstGeom prst="rect">
            <a:avLst/>
          </a:prstGeom>
          <a:noFill/>
        </p:spPr>
      </p:pic>
      <p:pic>
        <p:nvPicPr>
          <p:cNvPr id="50" name="Picture 1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5857884" y="1428736"/>
            <a:ext cx="1214445" cy="79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71406" y="1571612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/>
              <a:t>审核中</a:t>
            </a:r>
            <a:endParaRPr lang="en-US" altLang="zh-CN" b="1" dirty="0" smtClean="0"/>
          </a:p>
          <a:p>
            <a:pPr algn="ctr"/>
            <a:r>
              <a:rPr lang="en-US" altLang="zh-CN" b="1" dirty="0" smtClean="0"/>
              <a:t>On auditing</a:t>
            </a:r>
            <a:endParaRPr lang="zh-CN" altLang="en-US" b="1" dirty="0"/>
          </a:p>
        </p:txBody>
      </p:sp>
      <p:sp>
        <p:nvSpPr>
          <p:cNvPr id="52" name="右箭头 51"/>
          <p:cNvSpPr/>
          <p:nvPr/>
        </p:nvSpPr>
        <p:spPr>
          <a:xfrm>
            <a:off x="2000232" y="1714488"/>
            <a:ext cx="714380" cy="28575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TextBox 52"/>
          <p:cNvSpPr txBox="1"/>
          <p:nvPr/>
        </p:nvSpPr>
        <p:spPr>
          <a:xfrm>
            <a:off x="214282" y="2714620"/>
            <a:ext cx="171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/>
              <a:t>已合作</a:t>
            </a:r>
            <a:endParaRPr lang="en-US" altLang="zh-CN" b="1" dirty="0" smtClean="0"/>
          </a:p>
          <a:p>
            <a:pPr algn="ctr"/>
            <a:r>
              <a:rPr lang="en-US" altLang="zh-CN" b="1" dirty="0" smtClean="0"/>
              <a:t>On cooperation</a:t>
            </a:r>
            <a:endParaRPr lang="zh-CN" altLang="en-US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4975225" y="6297611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57356" y="571480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/>
              <a:t>汽车类客户  </a:t>
            </a:r>
            <a:r>
              <a:rPr lang="en-US" altLang="zh-CN" sz="2800" b="1" dirty="0" smtClean="0"/>
              <a:t>Automotive customers</a:t>
            </a:r>
            <a:endParaRPr lang="zh-CN" altLang="en-US" sz="2800" b="1" dirty="0"/>
          </a:p>
        </p:txBody>
      </p:sp>
      <p:pic>
        <p:nvPicPr>
          <p:cNvPr id="44" name="Picture 3" descr="采埃孚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715272" y="2000240"/>
            <a:ext cx="1071570" cy="108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 descr="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1214422"/>
            <a:ext cx="307315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3" descr="gates_logo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57554" y="3143248"/>
            <a:ext cx="1285884" cy="111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7" descr="BW-logo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6050" y="4572008"/>
            <a:ext cx="2214578" cy="43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9" descr="logo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358082" y="4500570"/>
            <a:ext cx="14922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9" descr="valeo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1428736"/>
            <a:ext cx="1354093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7" descr="remy_log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286380" y="3143248"/>
            <a:ext cx="1357322" cy="110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7" descr="logo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738" t="13884" b="18512"/>
          <a:stretch>
            <a:fillRect/>
          </a:stretch>
        </p:blipFill>
        <p:spPr bwMode="auto">
          <a:xfrm>
            <a:off x="571472" y="2357430"/>
            <a:ext cx="219933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图片 2" descr="C:\Users\Chen Xiaodong\Desktop\Aisin_Seiki-logo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429488" y="928670"/>
            <a:ext cx="1714512" cy="132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28" y="2357430"/>
            <a:ext cx="234813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 noChangeAspect="1"/>
          </p:cNvGrpSpPr>
          <p:nvPr/>
        </p:nvGrpSpPr>
        <p:grpSpPr bwMode="auto">
          <a:xfrm>
            <a:off x="928662" y="4286256"/>
            <a:ext cx="1143008" cy="717369"/>
            <a:chOff x="0" y="0"/>
            <a:chExt cx="1176338" cy="476246"/>
          </a:xfrm>
        </p:grpSpPr>
        <p:pic>
          <p:nvPicPr>
            <p:cNvPr id="57" name="Picture 38" descr="http://www.asc-ind.com/images/main/bottom_left.jpg"/>
            <p:cNvPicPr>
              <a:picLocks noChangeAspect="1" noChangeArrowheads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0" y="0"/>
              <a:ext cx="357192" cy="476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39" descr="http://www.asc-ind.com/images/main/bottom_mid.jpg"/>
            <p:cNvPicPr>
              <a:picLocks noChangeAspect="1" noChangeArrowheads="1"/>
            </p:cNvPicPr>
            <p:nvPr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343759" y="14311"/>
              <a:ext cx="832579" cy="4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9" name="Picture 1" descr="C:\Users\Howard Chou\AppData\Roaming\Tencent\Users\10366802\QQ\WinTemp\RichOle\HG@`RT8@R30958%QJM(58P5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4929190" y="5357826"/>
            <a:ext cx="182562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21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7286644" y="5357826"/>
            <a:ext cx="15843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25" descr="conti_jpg_rgb_100_uv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5357818" y="4572008"/>
            <a:ext cx="1785950" cy="44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2" descr="C:\Documents and Settings\Administrator\桌面\360截图\360截图20141018104714656.jpg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714348" y="1357298"/>
            <a:ext cx="2144351" cy="785818"/>
          </a:xfrm>
          <a:prstGeom prst="rect">
            <a:avLst/>
          </a:prstGeom>
          <a:noFill/>
        </p:spPr>
      </p:pic>
      <p:pic>
        <p:nvPicPr>
          <p:cNvPr id="64" name="Picture 17" descr="logo_1316299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500034" y="3429000"/>
            <a:ext cx="22415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 descr="C:\Documents and Settings\Administrator\桌面\360截图\360截图20140911113246921.jpg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6858016" y="3286124"/>
            <a:ext cx="2028825" cy="666750"/>
          </a:xfrm>
          <a:prstGeom prst="rect">
            <a:avLst/>
          </a:prstGeom>
          <a:noFill/>
        </p:spPr>
      </p:pic>
      <p:pic>
        <p:nvPicPr>
          <p:cNvPr id="99332" name="Picture 4" descr="C:\Documents and Settings\Administrator\桌面\360截图\360截图20141018110134734.jpg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3214678" y="2428868"/>
            <a:ext cx="1428760" cy="616071"/>
          </a:xfrm>
          <a:prstGeom prst="rect">
            <a:avLst/>
          </a:prstGeom>
          <a:noFill/>
        </p:spPr>
      </p:pic>
      <p:pic>
        <p:nvPicPr>
          <p:cNvPr id="99333" name="Picture 5" descr="C:\Documents and Settings\Administrator\桌面\360截图\360截图20141018110454531.jpg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642910" y="5214950"/>
            <a:ext cx="1481828" cy="785818"/>
          </a:xfrm>
          <a:prstGeom prst="rect">
            <a:avLst/>
          </a:prstGeom>
          <a:noFill/>
        </p:spPr>
      </p:pic>
      <p:pic>
        <p:nvPicPr>
          <p:cNvPr id="99334" name="Picture 6" descr="C:\Documents and Settings\Administrator\桌面\360截图\360截图20140911152241281.jpg"/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2500298" y="5357826"/>
            <a:ext cx="2190750" cy="3905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" name="表格 28"/>
          <p:cNvGraphicFramePr>
            <a:graphicFrameLocks noGrp="1"/>
          </p:cNvGraphicFramePr>
          <p:nvPr/>
        </p:nvGraphicFramePr>
        <p:xfrm>
          <a:off x="683568" y="1268761"/>
          <a:ext cx="7776864" cy="5003670"/>
        </p:xfrm>
        <a:graphic>
          <a:graphicData uri="http://schemas.openxmlformats.org/drawingml/2006/table">
            <a:tbl>
              <a:tblPr/>
              <a:tblGrid>
                <a:gridCol w="4459717"/>
                <a:gridCol w="3317147"/>
              </a:tblGrid>
              <a:tr h="51194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Axle 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Customers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491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GM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Wulin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Xiangfan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DANA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1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Chang’an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Shuguang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1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Shanxi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Hande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Dongfeng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1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Hefei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ArvinMeritor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NAVECO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1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Dongfeng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DANA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Tianjin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Guantong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1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ZhuHai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Hainachuan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Haima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1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Chongqing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Sokon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Haldex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1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FAW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Beijing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YATAI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1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Changshu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ArvinMeritor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Shuangguang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1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Anhui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Ankai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Qianjin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357166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429124" y="2928934"/>
            <a:ext cx="35004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ea typeface="黑体" pitchFamily="2" charset="-122"/>
              </a:rPr>
              <a:t>轴承</a:t>
            </a:r>
            <a:r>
              <a:rPr lang="zh-CN" altLang="en-US" sz="1600" b="1" dirty="0" smtClean="0">
                <a:ea typeface="黑体" pitchFamily="2" charset="-122"/>
              </a:rPr>
              <a:t>制造业  </a:t>
            </a:r>
            <a:r>
              <a:rPr lang="en-US" altLang="zh-CN" sz="1600" b="1" dirty="0" smtClean="0">
                <a:ea typeface="黑体" pitchFamily="2" charset="-122"/>
              </a:rPr>
              <a:t>Bearing manufacturer</a:t>
            </a:r>
            <a:r>
              <a:rPr lang="zh-CN" altLang="en-US" sz="1600" b="1" dirty="0" smtClean="0">
                <a:ea typeface="黑体" pitchFamily="2" charset="-122"/>
              </a:rPr>
              <a:t>    </a:t>
            </a:r>
            <a:endParaRPr lang="zh-CN" altLang="en-US" sz="1600" b="1" dirty="0">
              <a:ea typeface="黑体" pitchFamily="2" charset="-122"/>
            </a:endParaRPr>
          </a:p>
        </p:txBody>
      </p:sp>
      <p:pic>
        <p:nvPicPr>
          <p:cNvPr id="7" name="Picture 11" descr="5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57620" y="3429000"/>
            <a:ext cx="244021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6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00826" y="3429000"/>
            <a:ext cx="2357454" cy="181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6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0628" y="1214422"/>
            <a:ext cx="269210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6429388" y="5214950"/>
            <a:ext cx="24109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ea typeface="黑体" pitchFamily="2" charset="-122"/>
              </a:rPr>
              <a:t>    </a:t>
            </a:r>
            <a:r>
              <a:rPr lang="zh-CN" altLang="en-US" sz="1600" b="1" dirty="0" smtClean="0">
                <a:ea typeface="黑体" pitchFamily="2" charset="-122"/>
              </a:rPr>
              <a:t>商业超市</a:t>
            </a:r>
            <a:endParaRPr lang="en-US" altLang="zh-CN" sz="1600" b="1" dirty="0" smtClean="0">
              <a:ea typeface="黑体" pitchFamily="2" charset="-122"/>
            </a:endParaRPr>
          </a:p>
          <a:p>
            <a:pPr algn="ctr"/>
            <a:r>
              <a:rPr lang="en-US" altLang="zh-CN" sz="1600" b="1" dirty="0" smtClean="0">
                <a:ea typeface="黑体" pitchFamily="2" charset="-122"/>
              </a:rPr>
              <a:t>Commercial supermarkets</a:t>
            </a:r>
            <a:endParaRPr lang="en-US" altLang="zh-CN" sz="1600" b="1" dirty="0">
              <a:ea typeface="黑体" pitchFamily="2" charset="-122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929058" y="5214950"/>
            <a:ext cx="23485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ea typeface="黑体" pitchFamily="2" charset="-122"/>
              </a:rPr>
              <a:t>机电贸易</a:t>
            </a:r>
            <a:r>
              <a:rPr lang="zh-CN" altLang="en-US" sz="1600" b="1" dirty="0" smtClean="0">
                <a:ea typeface="黑体" pitchFamily="2" charset="-122"/>
              </a:rPr>
              <a:t>业  </a:t>
            </a:r>
            <a:endParaRPr lang="en-US" altLang="zh-CN" sz="1600" b="1" dirty="0" smtClean="0">
              <a:ea typeface="黑体" pitchFamily="2" charset="-122"/>
            </a:endParaRPr>
          </a:p>
          <a:p>
            <a:pPr algn="ctr"/>
            <a:r>
              <a:rPr lang="en-US" altLang="zh-CN" sz="1600" b="1" dirty="0" smtClean="0">
                <a:ea typeface="黑体" pitchFamily="2" charset="-122"/>
              </a:rPr>
              <a:t>Electro-mechanical  trade</a:t>
            </a:r>
            <a:endParaRPr lang="en-US" altLang="zh-CN" sz="1600" b="1" dirty="0">
              <a:ea typeface="黑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5918" y="428604"/>
            <a:ext cx="6500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Ⅱ. </a:t>
            </a:r>
            <a:r>
              <a:rPr lang="zh-CN" altLang="en-US" sz="3200" b="1" dirty="0" smtClean="0"/>
              <a:t>产业布局   </a:t>
            </a:r>
            <a:r>
              <a:rPr lang="en-US" altLang="zh-CN" sz="3200" b="1" dirty="0" smtClean="0"/>
              <a:t>Business segments</a:t>
            </a:r>
            <a:endParaRPr lang="zh-CN" alt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5720" y="1500174"/>
            <a:ext cx="4500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中国最大的轴承制造商</a:t>
            </a:r>
            <a:r>
              <a:rPr lang="en-US" altLang="zh-CN" dirty="0" smtClean="0"/>
              <a:t>(</a:t>
            </a:r>
            <a:r>
              <a:rPr lang="zh-CN" altLang="en-US" dirty="0" smtClean="0"/>
              <a:t>生产规模和销量</a:t>
            </a:r>
            <a:r>
              <a:rPr lang="en-US" altLang="zh-CN" dirty="0" smtClean="0"/>
              <a:t>)</a:t>
            </a:r>
          </a:p>
          <a:p>
            <a:r>
              <a:rPr lang="en-US" altLang="zh-CN" dirty="0" smtClean="0"/>
              <a:t>Largest bearing manufacturer in China</a:t>
            </a:r>
          </a:p>
          <a:p>
            <a:r>
              <a:rPr lang="en-US" altLang="zh-CN" dirty="0" smtClean="0"/>
              <a:t>(Production scale and sales volume)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5720" y="2714620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最具市场竞争力品牌</a:t>
            </a:r>
            <a:endParaRPr lang="en-US" altLang="zh-CN" dirty="0" smtClean="0"/>
          </a:p>
          <a:p>
            <a:r>
              <a:rPr lang="en-US" altLang="zh-CN" dirty="0" smtClean="0"/>
              <a:t>Most competitive brand</a:t>
            </a:r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7158" y="3643314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高整合度企业</a:t>
            </a:r>
            <a:endParaRPr lang="en-US" altLang="zh-CN" dirty="0" smtClean="0"/>
          </a:p>
          <a:p>
            <a:r>
              <a:rPr lang="en-US" altLang="zh-CN" dirty="0" smtClean="0"/>
              <a:t>Highly integrated company</a:t>
            </a:r>
            <a:endParaRPr lang="zh-CN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utoUpdateAnimBg="0"/>
      <p:bldP spid="10" grpId="0" bldLvl="0" autoUpdateAnimBg="0"/>
      <p:bldP spid="11" grpId="0" bldLvl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4651226"/>
              </p:ext>
            </p:extLst>
          </p:nvPr>
        </p:nvGraphicFramePr>
        <p:xfrm>
          <a:off x="428596" y="1142984"/>
          <a:ext cx="8358246" cy="5389202"/>
        </p:xfrm>
        <a:graphic>
          <a:graphicData uri="http://schemas.openxmlformats.org/drawingml/2006/table">
            <a:tbl>
              <a:tblPr/>
              <a:tblGrid>
                <a:gridCol w="4572032"/>
                <a:gridCol w="3786214"/>
              </a:tblGrid>
              <a:tr h="30603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b="1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Transmission  Customers</a:t>
                      </a:r>
                      <a:endParaRPr lang="en-US" sz="2400" b="1" i="0" u="none" strike="noStrike" baseline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ZF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Brazil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Dongfeng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ZF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America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Dongfeng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commercial vehicle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FUJI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Japan</a:t>
                      </a:r>
                    </a:p>
                  </a:txBody>
                  <a:tcPr marL="8626" marR="8626" marT="86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Yancheng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Zhongma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VE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COMMERCIAL VEHICLES India</a:t>
                      </a:r>
                    </a:p>
                  </a:txBody>
                  <a:tcPr marL="8626" marR="8626" marT="86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Zhejiang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Wanliyang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TAFE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India</a:t>
                      </a:r>
                    </a:p>
                  </a:txBody>
                  <a:tcPr marL="8626" marR="8626" marT="86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Zhejiang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Zhongtai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ZF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Hangzhou</a:t>
                      </a:r>
                    </a:p>
                  </a:txBody>
                  <a:tcPr marL="8626" marR="8626" marT="86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Zhejiang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Zhongma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Honda (China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8626" marR="8626" marT="86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FZD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Citroen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China</a:t>
                      </a:r>
                    </a:p>
                  </a:txBody>
                  <a:tcPr marL="8626" marR="8626" marT="86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Jiangkai</a:t>
                      </a:r>
                      <a:r>
                        <a:rPr lang="en-US" altLang="zh-CN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2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Xiangfan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SDS) GKN Shanghai</a:t>
                      </a:r>
                    </a:p>
                  </a:txBody>
                  <a:tcPr marL="8626" marR="8626" marT="86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Anhui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Longda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Getrag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China</a:t>
                      </a:r>
                    </a:p>
                  </a:txBody>
                  <a:tcPr marL="8626" marR="8626" marT="86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Anhui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Haofang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Changhe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SUZUKI</a:t>
                      </a:r>
                    </a:p>
                  </a:txBody>
                  <a:tcPr marL="8626" marR="8626" marT="86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Hanhui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Hubin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Tangshan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AISIN</a:t>
                      </a:r>
                    </a:p>
                  </a:txBody>
                  <a:tcPr marL="8626" marR="8626" marT="86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Ganzhou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Jingwei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SAIC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Dong'an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SAIC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Jinbei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FeiFan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Gelin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TsingShan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Chongqing</a:t>
                      </a:r>
                    </a:p>
                  </a:txBody>
                  <a:tcPr marL="8626" marR="8626" marT="86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BYD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TsingShan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Liuzhou</a:t>
                      </a:r>
                    </a:p>
                  </a:txBody>
                  <a:tcPr marL="8626" marR="8626" marT="86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TIANJIN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ZHONGDE</a:t>
                      </a: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4651226"/>
              </p:ext>
            </p:extLst>
          </p:nvPr>
        </p:nvGraphicFramePr>
        <p:xfrm>
          <a:off x="428596" y="1142984"/>
          <a:ext cx="8358246" cy="5205244"/>
        </p:xfrm>
        <a:graphic>
          <a:graphicData uri="http://schemas.openxmlformats.org/drawingml/2006/table">
            <a:tbl>
              <a:tblPr/>
              <a:tblGrid>
                <a:gridCol w="1571636"/>
                <a:gridCol w="2405079"/>
                <a:gridCol w="1238259"/>
                <a:gridCol w="3143272"/>
              </a:tblGrid>
              <a:tr h="352904">
                <a:tc gridSpan="4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Customers </a:t>
                      </a:r>
                      <a:r>
                        <a:rPr lang="en-US" altLang="ko-KR" sz="2400" b="1" kern="12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</a:t>
                      </a:r>
                      <a:r>
                        <a:rPr lang="en-US" altLang="ko-KR" sz="24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Automobile	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84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Customer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Bearing Type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Application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Vehicle Model &amp; Remarks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74"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ZF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Tapered Roller Bearing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</a:p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&amp;</a:t>
                      </a:r>
                    </a:p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Axle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Gearbox made by ZF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Drivetech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(Hangzhou) &amp; (Suzhou)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Co.,Ltd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., end customers are FOTON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and CAMC for commercial vehicles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74">
                <a:tc vMerge="1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74">
                <a:tc vMerge="1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Short Cylindrical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366">
                <a:tc vMerge="1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(stage of samples)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Steering</a:t>
                      </a:r>
                    </a:p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System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ZF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Drivetech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(Hangzhou)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Co.,Ltd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45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(DPCA)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Dongfeng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Peugeot Citroen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Automobile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Co., Ltd. 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Citroen ZX, Elysees,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Piccaso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Peugeot 307,CitreonTriumph	</a:t>
                      </a:r>
                    </a:p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74">
                <a:tc rowSpan="5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BYD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Needle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Roller Bearing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F0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74"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Gearbox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F3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74"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Needle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Roller Bearing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Engine Rocker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F0, F3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74"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Wheel Hub Bearing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Wheel Hub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F0, F3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74"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Water Pump Bearing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Water Pump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F0, F3   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484">
                <a:tc rowSpan="2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Lianyungang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Beifang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Transmission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Co. Ltd.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Gearbox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Dongfeng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Xiaokangk17,Dongfeng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Xiaokang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k07,Chery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QQ6,QQ3,Cowin,A1	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74"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Needle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Roller Bearing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Chery A3,BYD F3, BYD F0	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4651226"/>
              </p:ext>
            </p:extLst>
          </p:nvPr>
        </p:nvGraphicFramePr>
        <p:xfrm>
          <a:off x="428596" y="1142984"/>
          <a:ext cx="8358246" cy="5143534"/>
        </p:xfrm>
        <a:graphic>
          <a:graphicData uri="http://schemas.openxmlformats.org/drawingml/2006/table">
            <a:tbl>
              <a:tblPr/>
              <a:tblGrid>
                <a:gridCol w="1801346"/>
                <a:gridCol w="2175369"/>
                <a:gridCol w="1238259"/>
                <a:gridCol w="3143272"/>
              </a:tblGrid>
              <a:tr h="382658">
                <a:tc gridSpan="4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Customers </a:t>
                      </a:r>
                      <a:r>
                        <a:rPr lang="en-US" altLang="ko-KR" sz="2400" b="1" kern="12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</a:t>
                      </a:r>
                      <a:r>
                        <a:rPr lang="en-US" altLang="ko-KR" sz="24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Automobile	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516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Customer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Bearing Type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Application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Vehicle Model &amp; Remarks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9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Getrag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(Jiangxi)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Transmission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Co.,Ltd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Jiangling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Isuzu Pickup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765">
                <a:tc rowSpan="3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(SGMW) Liuzhou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SAIC-GM-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Wuling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Automotive Co., Ltd.</a:t>
                      </a:r>
                      <a:endParaRPr lang="en-US" altLang="ko-KR" sz="18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Wuling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Sunshine,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Wuling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Rongguang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134">
                <a:tc vMerge="1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Tapered Roller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Axle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Wuling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Sunshine,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Wuling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Rongguang</a:t>
                      </a: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891">
                <a:tc vMerge="1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Wheel Hub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Wheel Hub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Wuling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Sunshine,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Wuling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Rongguang</a:t>
                      </a: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891">
                <a:tc rowSpan="3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(JAC) Anhui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Xingrui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Transmission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Co.,Ltd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Heyue</a:t>
                      </a: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891">
                <a:tc vMerge="1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Tapered Roller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Heyue</a:t>
                      </a: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738">
                <a:tc vMerge="1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Other Bearings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Heyue</a:t>
                      </a: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9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Shanghai GKN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Drive Shaft Co., Ltd.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Deep Groove Ball Bearing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Drive Shaft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DPCA T53,Peuguot 206,307,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SGM318 Platform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9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Shenghuabo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Group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Deep Groove Ball Bearing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Wiper Motor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GM,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Chysler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Peugeot,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VWPQ34&amp;35 Platform	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9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SG Automotive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Group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Tapered Roller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FOTON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Haise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CheryTiggo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Changfeng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Liebao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HuataiAuto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304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t-IT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Fuxin Dare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Automobile Steering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Pump Co., Ltd.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Deep Groove Ball Bearing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Steering</a:t>
                      </a:r>
                    </a:p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System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Fiat,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Xiali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Yuchai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, etc.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304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Xuelong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Group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Double Row Ball Bearing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Viscous Fan</a:t>
                      </a:r>
                    </a:p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Clutch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Major bus, Medium Bus, Truck,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Heavy duty truck from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FAW, DFAC,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Sinotruck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FOTON	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4651226"/>
              </p:ext>
            </p:extLst>
          </p:nvPr>
        </p:nvGraphicFramePr>
        <p:xfrm>
          <a:off x="428596" y="1137737"/>
          <a:ext cx="8358245" cy="5166042"/>
        </p:xfrm>
        <a:graphic>
          <a:graphicData uri="http://schemas.openxmlformats.org/drawingml/2006/table">
            <a:tbl>
              <a:tblPr/>
              <a:tblGrid>
                <a:gridCol w="1873400"/>
                <a:gridCol w="2233669"/>
                <a:gridCol w="1224915"/>
                <a:gridCol w="3026261"/>
              </a:tblGrid>
              <a:tr h="373005">
                <a:tc gridSpan="4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Customers  </a:t>
                      </a:r>
                      <a:r>
                        <a:rPr lang="en-US" altLang="ko-KR" sz="2400" b="1" kern="12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</a:t>
                      </a:r>
                      <a:r>
                        <a:rPr lang="en-US" altLang="ko-KR" sz="24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Automobile	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211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Customer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Bearing Type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Application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Vehicle Model &amp; Remarks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31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Jiangxi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Changhe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Suzuki Automotive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Co., Ltd.	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Tapered Roller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Sedan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4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Tianjin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Lovel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Engines Co., Ltd. 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Engine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Foton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31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FAW-Koyo Steering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Co., Ltd.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Deep Groove Ball Bearing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Hydraulic</a:t>
                      </a:r>
                    </a:p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Power</a:t>
                      </a:r>
                    </a:p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Steering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Citron ZX, Elysees,  Hyundai,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Chang'an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Corolla,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Geely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Maple	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888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Mudanjiang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Foton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Automotive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Air-Conditioner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Compressor Co., Ltd.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Double Row Ball Bearing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Air</a:t>
                      </a:r>
                    </a:p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Conditioner</a:t>
                      </a:r>
                    </a:p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Compressor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Jetta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Jinbei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Brilliance,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Geely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Chery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BYD	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31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Anhui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Haofang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Electromechanics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Co., Ltd.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Double Row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Air</a:t>
                      </a:r>
                    </a:p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Conditioner</a:t>
                      </a:r>
                    </a:p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Compressor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FAW, DFAC, Brilliance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92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Tangshan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Tongli</a:t>
                      </a: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Gear Co., Ltd.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Deep Groove Ball Bearing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Jeep, Nissan, BAW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4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Liuzhou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Tsingshan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Transmission Co., Ltd.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Deep Groove Ball Bearing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GM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37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3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Dongfeng</a:t>
                      </a:r>
                      <a:r>
                        <a:rPr lang="en-US" altLang="ko-KR" sz="13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DANA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Four Points Contact Ball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Axle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Domestic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4651226"/>
              </p:ext>
            </p:extLst>
          </p:nvPr>
        </p:nvGraphicFramePr>
        <p:xfrm>
          <a:off x="428596" y="1130501"/>
          <a:ext cx="8286808" cy="5137314"/>
        </p:xfrm>
        <a:graphic>
          <a:graphicData uri="http://schemas.openxmlformats.org/drawingml/2006/table">
            <a:tbl>
              <a:tblPr/>
              <a:tblGrid>
                <a:gridCol w="1857388"/>
                <a:gridCol w="2214578"/>
                <a:gridCol w="1098436"/>
                <a:gridCol w="3116406"/>
              </a:tblGrid>
              <a:tr h="360131">
                <a:tc gridSpan="4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Customers </a:t>
                      </a:r>
                      <a:r>
                        <a:rPr lang="en-US" altLang="ko-KR" sz="2400" b="1" kern="12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</a:t>
                      </a:r>
                      <a:r>
                        <a:rPr lang="en-US" altLang="ko-KR" sz="24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Automobile	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135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Customer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Bearing Type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Application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Vehicle Model &amp; Remarks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70">
                <a:tc rowSpan="3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Chongqi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Tsingshan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Transmission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Branch,China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South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Industial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Motors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Company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Deep Groove Ball Bearing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Chang'an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Star 2,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Wuling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Sunshine,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Yuexiang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Tongyue,Benben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Mazda 2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5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Tapered Roller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Yuexiang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Tongyue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75">
                <a:tc vMerge="1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Needle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Roller Bearing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Bingyue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Chengdu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Tsingshan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Industrial Co., Ltd.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Wuling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Sunshine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534">
                <a:tc rowSpan="2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Chongqing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Chang’an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-Suzuki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Automotive Co., Ltd.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ALTO, SWIFT,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Lingyang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472">
                <a:tc vMerge="1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Tapered Roller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ALTO, SWIFT,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Lingyang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00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Hebei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An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Guo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Longda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Automotive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Transmission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Co.,Ltd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Jinbei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HIACE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Chery</a:t>
                      </a: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(stage of samples)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Chery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Eastar</a:t>
                      </a: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00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(SAGW) Shanghai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Automotive Gear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Works Co., Ltd.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Jiangling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S16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00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Heilongjiang North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Automobile Braking System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Co.,Ltd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Chassis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Alto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4651226"/>
              </p:ext>
            </p:extLst>
          </p:nvPr>
        </p:nvGraphicFramePr>
        <p:xfrm>
          <a:off x="428596" y="1122833"/>
          <a:ext cx="8286808" cy="5462812"/>
        </p:xfrm>
        <a:graphic>
          <a:graphicData uri="http://schemas.openxmlformats.org/drawingml/2006/table">
            <a:tbl>
              <a:tblPr/>
              <a:tblGrid>
                <a:gridCol w="1785950"/>
                <a:gridCol w="2156776"/>
                <a:gridCol w="1343686"/>
                <a:gridCol w="3000396"/>
              </a:tblGrid>
              <a:tr h="358782">
                <a:tc gridSpan="4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Customers </a:t>
                      </a:r>
                      <a:r>
                        <a:rPr lang="en-US" altLang="ko-KR" sz="2400" b="1" kern="12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</a:t>
                      </a:r>
                      <a:r>
                        <a:rPr lang="en-US" altLang="ko-KR" sz="24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Automobile	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12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Customer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Bearing Type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Application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Vehicle Model &amp; Remarks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Great Wall Motors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Wheel Hub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Wheel Hub(1,3)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GW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Peri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Hover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Geely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Wheel Hub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Wheel Hub(1,3)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Geely</a:t>
                      </a:r>
                      <a:endParaRPr lang="en-US" altLang="ko-KR" sz="140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20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South TRW Chassis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System Co., Ltd.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Wheel Hub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Wheel Hub(1)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Lifan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520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Delphi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Fuel Pump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Renault Commercial Vehicle (Export)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 rowSpan="2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BorgWarner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Transfer case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GW, FOTON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 vMerge="1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Water Pump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Water Pump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DPCA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Gates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Winhere</a:t>
                      </a: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Water Pump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Water Pump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After Market (Export)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Magna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Water Pump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Water Pump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FORD (Export - Stage of Samples)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20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BOSCH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Alternator &amp;</a:t>
                      </a:r>
                    </a:p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Steering Motors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Domestic, Germany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GM of North America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Tapered Roller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box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Export - Stage of Samples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GETRAG USA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Tapered Roller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Gearbox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Export - Stage of Samples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Valeo</a:t>
                      </a: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Alternator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Wuling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Sunshine, Great Wall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Remy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Alternator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Chery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Geely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BYD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Halla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Electric.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Alternator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Daewoo,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Chery</a:t>
                      </a: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Yuanzhou</a:t>
                      </a: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Alternator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Lada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Volga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Mitsubishi Electric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Alternator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Domestic &amp; Export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Beijing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Aobo</a:t>
                      </a: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Alternator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Yuchai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Wuxi &amp; Dalian Diesel Engine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Iskra</a:t>
                      </a: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Alternator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Export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TARA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Alternator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Export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LLC </a:t>
                      </a:r>
                      <a:r>
                        <a:rPr lang="en-US" altLang="ko-KR" sz="1400" b="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Pramo</a:t>
                      </a:r>
                      <a:endParaRPr lang="en-US" altLang="ko-KR" sz="1400" b="0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Deep Groove Ball Bearing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Alternator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Export</a:t>
                      </a:r>
                    </a:p>
                  </a:txBody>
                  <a:tcPr marL="8626" marR="8626" marT="8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428868"/>
            <a:ext cx="3214709" cy="420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4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714620"/>
            <a:ext cx="3227251" cy="391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44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1214422"/>
            <a:ext cx="6929486" cy="118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4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2428868"/>
            <a:ext cx="1428760" cy="247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57356" y="571480"/>
            <a:ext cx="7072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/>
              <a:t>电机</a:t>
            </a:r>
            <a:r>
              <a:rPr lang="en-US" altLang="zh-CN" sz="3200" b="1" dirty="0" smtClean="0"/>
              <a:t>/</a:t>
            </a:r>
            <a:r>
              <a:rPr lang="zh-CN" altLang="en-US" sz="3200" b="1" dirty="0" smtClean="0"/>
              <a:t>家电客户   </a:t>
            </a:r>
            <a:r>
              <a:rPr lang="en-US" altLang="zh-CN" sz="2800" b="1" dirty="0" smtClean="0"/>
              <a:t>Electric motor/ household appliance customer example list </a:t>
            </a:r>
            <a:endParaRPr lang="zh-CN" altLang="en-US" sz="2800" b="1" dirty="0"/>
          </a:p>
        </p:txBody>
      </p:sp>
      <p:pic>
        <p:nvPicPr>
          <p:cNvPr id="7" name="Picture 4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65225" y="1951038"/>
            <a:ext cx="10477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43174" y="2000240"/>
            <a:ext cx="149225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江苏贝得电机股份有限公司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43413" y="1931988"/>
            <a:ext cx="1562100" cy="708025"/>
          </a:xfrm>
          <a:prstGeom prst="rect">
            <a:avLst/>
          </a:prstGeom>
          <a:solidFill>
            <a:srgbClr val="E8F8F5"/>
          </a:solidFill>
          <a:ln w="19050">
            <a:solidFill>
              <a:srgbClr val="E8F8F5"/>
            </a:solidFill>
            <a:miter lim="800000"/>
            <a:headEnd/>
            <a:tailEnd/>
          </a:ln>
        </p:spPr>
      </p:pic>
      <p:pic>
        <p:nvPicPr>
          <p:cNvPr id="10" name="Picture 2" descr="GE">
            <a:hlinkClick r:id="" action="ppaction://noaction">
              <a:snd r:embed="rId6" name="hammer.wav"/>
            </a:hlinkClick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142976" y="2928934"/>
            <a:ext cx="8620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海尔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214414" y="5214950"/>
            <a:ext cx="1374775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7" descr="logo_1316299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643306" y="3143248"/>
            <a:ext cx="22415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 descr="inspirelogo_new"/>
          <p:cNvPicPr>
            <a:picLocks noChangeAspect="1" noChangeArrowheads="1"/>
          </p:cNvPicPr>
          <p:nvPr/>
        </p:nvPicPr>
        <p:blipFill>
          <a:blip r:embed="rId10" cstate="email"/>
          <a:srcRect l="11998" t="38016" r="11998" b="35364"/>
          <a:stretch>
            <a:fillRect/>
          </a:stretch>
        </p:blipFill>
        <p:spPr bwMode="auto">
          <a:xfrm>
            <a:off x="1000100" y="4000504"/>
            <a:ext cx="18383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sanyo">
            <a:hlinkClick r:id="" action="ppaction://noaction">
              <a:snd r:embed="rId6" name="hammer.wav"/>
            </a:hlinkClick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786578" y="5143512"/>
            <a:ext cx="130651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sharp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3286116" y="5929330"/>
            <a:ext cx="179074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 descr="topLogo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5000628" y="5143512"/>
            <a:ext cx="132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text_logo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285852" y="5857892"/>
            <a:ext cx="1584325" cy="5762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21" name="Picture 4" descr="http://www.jimarketing.biz/files/emerson_logo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2357422" y="2928934"/>
            <a:ext cx="1428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 descr="LESSON ELECTRIC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6858016" y="3714752"/>
            <a:ext cx="1285884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3" descr="samsung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3147410" y="5143512"/>
            <a:ext cx="1353144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7" descr="logo"/>
          <p:cNvPicPr>
            <a:picLocks noChangeAspect="1" noChangeArrowheads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738" t="13884" b="18512"/>
          <a:stretch>
            <a:fillRect/>
          </a:stretch>
        </p:blipFill>
        <p:spPr bwMode="auto">
          <a:xfrm>
            <a:off x="3214678" y="4000504"/>
            <a:ext cx="178117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7" name="Picture 1" descr="C:\Documents and Settings\Administrator\桌面\360截图\360截图20140813113744765.jpg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5214942" y="3929066"/>
            <a:ext cx="1357322" cy="646948"/>
          </a:xfrm>
          <a:prstGeom prst="rect">
            <a:avLst/>
          </a:prstGeom>
          <a:noFill/>
        </p:spPr>
      </p:pic>
      <p:pic>
        <p:nvPicPr>
          <p:cNvPr id="96258" name="Picture 2" descr="C:\Documents and Settings\Administrator\桌面\360截图\360截图20140813114513828.jpg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6143636" y="3000372"/>
            <a:ext cx="1808274" cy="642942"/>
          </a:xfrm>
          <a:prstGeom prst="rect">
            <a:avLst/>
          </a:prstGeom>
          <a:noFill/>
        </p:spPr>
      </p:pic>
      <p:pic>
        <p:nvPicPr>
          <p:cNvPr id="96259" name="Picture 3" descr="C:\Documents and Settings\Administrator\桌面\360截图\360截图20140813114715484.jpg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6357950" y="1857364"/>
            <a:ext cx="1714512" cy="776659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0" y="1785926"/>
            <a:ext cx="1214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/>
              <a:t>Electric motor:</a:t>
            </a:r>
            <a:endParaRPr lang="zh-CN" altLang="en-US" sz="2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4857760"/>
            <a:ext cx="3786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/>
              <a:t>Household appliance:</a:t>
            </a:r>
            <a:endParaRPr lang="zh-CN" altLang="en-US" sz="2200" b="1" dirty="0"/>
          </a:p>
        </p:txBody>
      </p:sp>
      <p:pic>
        <p:nvPicPr>
          <p:cNvPr id="2" name="Picture 1" descr="C:\Documents and Settings\Administrator\桌面\360截图\360截图20141018131625640.jpg"/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5357817" y="5857892"/>
            <a:ext cx="2114563" cy="57150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57356" y="571480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/>
              <a:t>摩托车客户  </a:t>
            </a:r>
            <a:r>
              <a:rPr lang="en-US" altLang="zh-CN" sz="3200" b="1" dirty="0" smtClean="0"/>
              <a:t>Motorcycle customers</a:t>
            </a:r>
            <a:endParaRPr lang="zh-CN" altLang="en-US" sz="2800" b="1" dirty="0"/>
          </a:p>
        </p:txBody>
      </p:sp>
      <p:pic>
        <p:nvPicPr>
          <p:cNvPr id="100354" name="Picture 2" descr="C:\Documents and Settings\Administrator\桌面\360截图\360截图2014101815055415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786" y="1571612"/>
            <a:ext cx="2466975" cy="714375"/>
          </a:xfrm>
          <a:prstGeom prst="rect">
            <a:avLst/>
          </a:prstGeom>
          <a:noFill/>
        </p:spPr>
      </p:pic>
      <p:pic>
        <p:nvPicPr>
          <p:cNvPr id="100355" name="Picture 3" descr="C:\Documents and Settings\Administrator\桌面\360截图\360截图2014101815074096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868" y="1357298"/>
            <a:ext cx="2357454" cy="730993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3643306" y="2071678"/>
            <a:ext cx="2286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/>
              <a:t>印度</a:t>
            </a:r>
            <a:r>
              <a:rPr lang="en-US" altLang="zh-CN" sz="1600" b="1" dirty="0" smtClean="0"/>
              <a:t>TVS   </a:t>
            </a:r>
            <a:r>
              <a:rPr lang="zh-CN" altLang="en-US" sz="1600" b="1" dirty="0" smtClean="0"/>
              <a:t>（</a:t>
            </a:r>
            <a:r>
              <a:rPr lang="en-US" altLang="zh-CN" sz="1600" b="1" dirty="0" smtClean="0"/>
              <a:t>India</a:t>
            </a:r>
            <a:r>
              <a:rPr lang="zh-CN" altLang="en-US" sz="1600" b="1" dirty="0" smtClean="0"/>
              <a:t>）</a:t>
            </a:r>
            <a:endParaRPr lang="zh-CN" altLang="en-US" sz="1600" b="1" dirty="0"/>
          </a:p>
        </p:txBody>
      </p:sp>
      <p:pic>
        <p:nvPicPr>
          <p:cNvPr id="100356" name="Picture 4" descr="C:\Documents and Settings\Administrator\桌面\360截图\360截图2014101815120939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72198" y="1571612"/>
            <a:ext cx="2658246" cy="500066"/>
          </a:xfrm>
          <a:prstGeom prst="rect">
            <a:avLst/>
          </a:prstGeom>
          <a:noFill/>
        </p:spPr>
      </p:pic>
      <p:pic>
        <p:nvPicPr>
          <p:cNvPr id="100357" name="Picture 5" descr="C:\Documents and Settings\Administrator\桌面\360截图\360截图20141018151944656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14348" y="2571744"/>
            <a:ext cx="2493836" cy="857256"/>
          </a:xfrm>
          <a:prstGeom prst="rect">
            <a:avLst/>
          </a:prstGeom>
          <a:noFill/>
        </p:spPr>
      </p:pic>
      <p:pic>
        <p:nvPicPr>
          <p:cNvPr id="100358" name="Picture 6" descr="C:\Documents and Settings\Administrator\桌面\360截图\360截图20141018152322625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00430" y="2643182"/>
            <a:ext cx="1785950" cy="899493"/>
          </a:xfrm>
          <a:prstGeom prst="rect">
            <a:avLst/>
          </a:prstGeom>
          <a:noFill/>
        </p:spPr>
      </p:pic>
      <p:pic>
        <p:nvPicPr>
          <p:cNvPr id="100359" name="Picture 7" descr="C:\Documents and Settings\Administrator\桌面\360截图\360截图20141018152852328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142976" y="3857628"/>
            <a:ext cx="3369717" cy="714380"/>
          </a:xfrm>
          <a:prstGeom prst="rect">
            <a:avLst/>
          </a:prstGeom>
          <a:noFill/>
        </p:spPr>
      </p:pic>
      <p:pic>
        <p:nvPicPr>
          <p:cNvPr id="100360" name="Picture 8" descr="C:\Documents and Settings\Administrator\桌面\360截图\360截图20141018153213046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215074" y="2285992"/>
            <a:ext cx="1428760" cy="1215114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6000760" y="3500438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/>
              <a:t>广州大运</a:t>
            </a:r>
            <a:endParaRPr lang="en-US" altLang="zh-CN" sz="1600" b="1" dirty="0" smtClean="0"/>
          </a:p>
          <a:p>
            <a:pPr algn="ctr"/>
            <a:r>
              <a:rPr lang="en-US" altLang="zh-CN" sz="1600" b="1" dirty="0" smtClean="0"/>
              <a:t>Guangzhou </a:t>
            </a:r>
            <a:r>
              <a:rPr lang="en-US" altLang="zh-CN" sz="1600" b="1" dirty="0" err="1" smtClean="0"/>
              <a:t>Dayun</a:t>
            </a:r>
            <a:endParaRPr lang="zh-CN" altLang="en-US" sz="1600" b="1" dirty="0"/>
          </a:p>
        </p:txBody>
      </p:sp>
      <p:pic>
        <p:nvPicPr>
          <p:cNvPr id="100361" name="Picture 9" descr="C:\Documents and Settings\Administrator\桌面\360截图\360截图20141018153449312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85786" y="4786322"/>
            <a:ext cx="2943738" cy="714380"/>
          </a:xfrm>
          <a:prstGeom prst="rect">
            <a:avLst/>
          </a:prstGeom>
          <a:noFill/>
        </p:spPr>
      </p:pic>
      <p:pic>
        <p:nvPicPr>
          <p:cNvPr id="100362" name="Picture 10" descr="C:\Documents and Settings\Administrator\桌面\360截图\360截图20141018154218968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000496" y="4714884"/>
            <a:ext cx="2557715" cy="857256"/>
          </a:xfrm>
          <a:prstGeom prst="rect">
            <a:avLst/>
          </a:prstGeom>
          <a:noFill/>
        </p:spPr>
      </p:pic>
      <p:pic>
        <p:nvPicPr>
          <p:cNvPr id="100363" name="Picture 11" descr="C:\Documents and Settings\Administrator\桌面\360截图\360截图20141018154718093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858016" y="4714884"/>
            <a:ext cx="2039678" cy="64294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57356" y="571480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/>
              <a:t>电梯客户   </a:t>
            </a:r>
            <a:r>
              <a:rPr lang="en-US" altLang="zh-CN" sz="3200" b="1" dirty="0" smtClean="0"/>
              <a:t>Elevator customers</a:t>
            </a:r>
            <a:endParaRPr lang="zh-CN" altLang="en-US" sz="2800" b="1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86063" y="4000500"/>
            <a:ext cx="1714499" cy="63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29313" y="1357313"/>
            <a:ext cx="1249362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00375" y="2786063"/>
            <a:ext cx="2162175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215206" y="3929066"/>
            <a:ext cx="1511300" cy="773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57813" y="2928938"/>
            <a:ext cx="36480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28860" y="1428736"/>
            <a:ext cx="20002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714876" y="3929066"/>
            <a:ext cx="2214578" cy="81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28625" y="2786063"/>
            <a:ext cx="24384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71472" y="3929066"/>
            <a:ext cx="2000234" cy="85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1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429500" y="1214438"/>
            <a:ext cx="1281113" cy="12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2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14282" y="5357826"/>
            <a:ext cx="2019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3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286380" y="5214950"/>
            <a:ext cx="3571903" cy="78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2357422" y="5214950"/>
            <a:ext cx="2781300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8" descr="C:\Documents and Settings\Administrator\Application Data\Tencent\Users\965547205\QQ\WinTemp\RichOle\Z(VE%K)P[{8$JVRHEC5[`QH.jp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4286250" y="1357313"/>
            <a:ext cx="135731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" descr="C:\Users\Howard Chou\AppData\Roaming\Tencent\Users\10366802\QQ\WinTemp\RichOle\HG@`RT8@R30958%QJM(58P5.jp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285720" y="1571612"/>
            <a:ext cx="2042495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CN" alt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3343275" y="2555875"/>
            <a:ext cx="4446588" cy="985838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3427413" y="3706813"/>
            <a:ext cx="4419600" cy="993775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3397250" y="1425575"/>
            <a:ext cx="4446588" cy="985838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hlink">
                  <a:alpha val="79999"/>
                </a:schemeClr>
              </a:gs>
              <a:gs pos="100000">
                <a:schemeClr val="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572000" y="1571612"/>
            <a:ext cx="2303462" cy="61555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9pPr>
          </a:lstStyle>
          <a:p>
            <a:pPr>
              <a:defRPr/>
            </a:pPr>
            <a:r>
              <a:rPr lang="en-US" altLang="zh-CN" b="1" dirty="0" smtClean="0">
                <a:ea typeface="黑体" pitchFamily="49" charset="-122"/>
                <a:cs typeface="Arial" pitchFamily="34" charset="0"/>
              </a:rPr>
              <a:t>1.98</a:t>
            </a:r>
            <a:r>
              <a:rPr lang="zh-CN" altLang="en-US" b="1" dirty="0" smtClean="0">
                <a:ea typeface="黑体" pitchFamily="49" charset="-122"/>
                <a:cs typeface="Arial" pitchFamily="34" charset="0"/>
              </a:rPr>
              <a:t>万余人</a:t>
            </a:r>
            <a:endParaRPr lang="en-US" altLang="zh-CN" b="1" dirty="0" smtClean="0">
              <a:ea typeface="黑体" pitchFamily="49" charset="-122"/>
              <a:cs typeface="Arial" pitchFamily="34" charset="0"/>
            </a:endParaRPr>
          </a:p>
          <a:p>
            <a:pPr>
              <a:defRPr/>
            </a:pPr>
            <a:r>
              <a:rPr lang="en-US" altLang="zh-CN" sz="1600" b="1" dirty="0" smtClean="0">
                <a:ea typeface="黑体" pitchFamily="49" charset="-122"/>
                <a:cs typeface="Arial" pitchFamily="34" charset="0"/>
              </a:rPr>
              <a:t>More than 19800</a:t>
            </a:r>
            <a:r>
              <a:rPr lang="zh-CN" altLang="en-US" sz="1600" b="1" dirty="0" smtClean="0">
                <a:ea typeface="黑体" pitchFamily="49" charset="-122"/>
                <a:cs typeface="Arial" pitchFamily="34" charset="0"/>
              </a:rPr>
              <a:t> </a:t>
            </a:r>
            <a:endParaRPr lang="en-US" altLang="zh-CN" sz="1600" b="1" dirty="0" smtClean="0">
              <a:ea typeface="黑体" pitchFamily="49" charset="-122"/>
              <a:cs typeface="Arial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857501" y="1412875"/>
            <a:ext cx="1546224" cy="981075"/>
            <a:chOff x="-37" y="0"/>
            <a:chExt cx="974" cy="618"/>
          </a:xfrm>
        </p:grpSpPr>
        <p:sp>
          <p:nvSpPr>
            <p:cNvPr id="3124" name="AutoShape 8"/>
            <p:cNvSpPr>
              <a:spLocks noChangeArrowheads="1"/>
            </p:cNvSpPr>
            <p:nvPr/>
          </p:nvSpPr>
          <p:spPr bwMode="auto">
            <a:xfrm>
              <a:off x="744" y="220"/>
              <a:ext cx="193" cy="164"/>
            </a:xfrm>
            <a:prstGeom prst="rightArrow">
              <a:avLst>
                <a:gd name="adj1" fmla="val 50000"/>
                <a:gd name="adj2" fmla="val 49035"/>
              </a:avLst>
            </a:prstGeom>
            <a:solidFill>
              <a:srgbClr val="FEFEFE"/>
            </a:soli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29" name="AutoShape 9"/>
            <p:cNvSpPr>
              <a:spLocks noChangeArrowheads="1"/>
            </p:cNvSpPr>
            <p:nvPr/>
          </p:nvSpPr>
          <p:spPr bwMode="auto">
            <a:xfrm>
              <a:off x="4" y="0"/>
              <a:ext cx="836" cy="618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 cmpd="sng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30" name="未知"/>
            <p:cNvSpPr>
              <a:spLocks/>
            </p:cNvSpPr>
            <p:nvPr/>
          </p:nvSpPr>
          <p:spPr bwMode="auto">
            <a:xfrm>
              <a:off x="36" y="31"/>
              <a:ext cx="417" cy="309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8627"/>
                    <a:invGamma/>
                  </a:schemeClr>
                </a:gs>
                <a:gs pos="50000">
                  <a:schemeClr val="hlink">
                    <a:alpha val="0"/>
                  </a:schemeClr>
                </a:gs>
                <a:gs pos="100000">
                  <a:schemeClr val="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7" name="Text Box 11"/>
            <p:cNvSpPr txBox="1">
              <a:spLocks noChangeArrowheads="1"/>
            </p:cNvSpPr>
            <p:nvPr/>
          </p:nvSpPr>
          <p:spPr bwMode="auto">
            <a:xfrm>
              <a:off x="-37" y="55"/>
              <a:ext cx="945" cy="4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CN" altLang="en-US" b="1" dirty="0" smtClean="0">
                  <a:solidFill>
                    <a:srgbClr val="FEFFFF"/>
                  </a:solidFill>
                  <a:ea typeface="宋体" pitchFamily="2" charset="-122"/>
                  <a:cs typeface="Arial" pitchFamily="34" charset="0"/>
                </a:rPr>
                <a:t> 员工</a:t>
              </a:r>
              <a:endParaRPr lang="en-US" altLang="zh-CN" b="1" dirty="0" smtClean="0">
                <a:solidFill>
                  <a:srgbClr val="FEFFFF"/>
                </a:solidFill>
                <a:ea typeface="宋体" pitchFamily="2" charset="-122"/>
                <a:cs typeface="Arial" pitchFamily="34" charset="0"/>
              </a:endParaRP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CN" sz="1600" b="1" dirty="0" smtClean="0">
                  <a:solidFill>
                    <a:srgbClr val="FEFFFF"/>
                  </a:solidFill>
                  <a:ea typeface="宋体" pitchFamily="2" charset="-122"/>
                  <a:cs typeface="Arial" pitchFamily="34" charset="0"/>
                </a:rPr>
                <a:t>Employees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928938" y="2547938"/>
            <a:ext cx="1490663" cy="982663"/>
            <a:chOff x="13" y="0"/>
            <a:chExt cx="939" cy="619"/>
          </a:xfrm>
        </p:grpSpPr>
        <p:sp>
          <p:nvSpPr>
            <p:cNvPr id="3120" name="AutoShape 13"/>
            <p:cNvSpPr>
              <a:spLocks noChangeArrowheads="1"/>
            </p:cNvSpPr>
            <p:nvPr/>
          </p:nvSpPr>
          <p:spPr bwMode="auto">
            <a:xfrm>
              <a:off x="759" y="217"/>
              <a:ext cx="193" cy="164"/>
            </a:xfrm>
            <a:prstGeom prst="rightArrow">
              <a:avLst>
                <a:gd name="adj1" fmla="val 50000"/>
                <a:gd name="adj2" fmla="val 49035"/>
              </a:avLst>
            </a:prstGeom>
            <a:solidFill>
              <a:srgbClr val="FEFEFE"/>
            </a:soli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34" name="AutoShape 14"/>
            <p:cNvSpPr>
              <a:spLocks noChangeArrowheads="1"/>
            </p:cNvSpPr>
            <p:nvPr/>
          </p:nvSpPr>
          <p:spPr bwMode="auto">
            <a:xfrm>
              <a:off x="15" y="0"/>
              <a:ext cx="836" cy="61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 cmpd="sng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35" name="未知"/>
            <p:cNvSpPr>
              <a:spLocks/>
            </p:cNvSpPr>
            <p:nvPr/>
          </p:nvSpPr>
          <p:spPr bwMode="auto">
            <a:xfrm>
              <a:off x="43" y="31"/>
              <a:ext cx="416" cy="309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48627"/>
                    <a:invGamma/>
                  </a:schemeClr>
                </a:gs>
                <a:gs pos="50000">
                  <a:schemeClr val="folHlink">
                    <a:alpha val="0"/>
                  </a:schemeClr>
                </a:gs>
                <a:gs pos="100000">
                  <a:schemeClr val="fol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3" name="Text Box 16"/>
            <p:cNvSpPr txBox="1">
              <a:spLocks noChangeArrowheads="1"/>
            </p:cNvSpPr>
            <p:nvPr/>
          </p:nvSpPr>
          <p:spPr bwMode="auto">
            <a:xfrm>
              <a:off x="13" y="60"/>
              <a:ext cx="854" cy="4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CN" altLang="en-US" b="1" dirty="0" smtClean="0">
                  <a:solidFill>
                    <a:srgbClr val="FEFFFF"/>
                  </a:solidFill>
                  <a:ea typeface="宋体" pitchFamily="2" charset="-122"/>
                  <a:cs typeface="Arial" pitchFamily="34" charset="0"/>
                </a:rPr>
                <a:t> 资产总额</a:t>
              </a:r>
              <a:endParaRPr lang="en-US" altLang="zh-CN" b="1" dirty="0" smtClean="0">
                <a:solidFill>
                  <a:srgbClr val="FEFFFF"/>
                </a:solidFill>
                <a:ea typeface="宋体" pitchFamily="2" charset="-122"/>
                <a:cs typeface="Arial" pitchFamily="34" charset="0"/>
              </a:endParaRP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CN" sz="1600" b="1" dirty="0" smtClean="0">
                  <a:solidFill>
                    <a:srgbClr val="FEFFFF"/>
                  </a:solidFill>
                  <a:ea typeface="宋体" pitchFamily="2" charset="-122"/>
                  <a:cs typeface="Arial" pitchFamily="34" charset="0"/>
                </a:rPr>
                <a:t>Assets</a:t>
              </a:r>
              <a:endParaRPr lang="zh-CN" altLang="en-US" sz="1600" b="1" dirty="0" smtClean="0">
                <a:solidFill>
                  <a:srgbClr val="FEFFFF"/>
                </a:solidFill>
                <a:ea typeface="宋体" pitchFamily="2" charset="-122"/>
                <a:cs typeface="Arial" pitchFamily="34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916238" y="3698875"/>
            <a:ext cx="1481137" cy="982663"/>
            <a:chOff x="10" y="0"/>
            <a:chExt cx="933" cy="619"/>
          </a:xfrm>
        </p:grpSpPr>
        <p:sp>
          <p:nvSpPr>
            <p:cNvPr id="3116" name="AutoShape 18"/>
            <p:cNvSpPr>
              <a:spLocks noChangeArrowheads="1"/>
            </p:cNvSpPr>
            <p:nvPr/>
          </p:nvSpPr>
          <p:spPr bwMode="auto">
            <a:xfrm>
              <a:off x="750" y="226"/>
              <a:ext cx="193" cy="166"/>
            </a:xfrm>
            <a:prstGeom prst="rightArrow">
              <a:avLst>
                <a:gd name="adj1" fmla="val 50000"/>
                <a:gd name="adj2" fmla="val 48444"/>
              </a:avLst>
            </a:prstGeom>
            <a:solidFill>
              <a:srgbClr val="FEFEFE"/>
            </a:soli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39" name="AutoShape 19"/>
            <p:cNvSpPr>
              <a:spLocks noChangeArrowheads="1"/>
            </p:cNvSpPr>
            <p:nvPr/>
          </p:nvSpPr>
          <p:spPr bwMode="auto">
            <a:xfrm>
              <a:off x="10" y="0"/>
              <a:ext cx="836" cy="61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 cmpd="sng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40" name="未知"/>
            <p:cNvSpPr>
              <a:spLocks/>
            </p:cNvSpPr>
            <p:nvPr/>
          </p:nvSpPr>
          <p:spPr bwMode="auto">
            <a:xfrm>
              <a:off x="38" y="27"/>
              <a:ext cx="416" cy="309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5000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9" name="Text Box 21"/>
            <p:cNvSpPr txBox="1">
              <a:spLocks noChangeArrowheads="1"/>
            </p:cNvSpPr>
            <p:nvPr/>
          </p:nvSpPr>
          <p:spPr bwMode="auto">
            <a:xfrm>
              <a:off x="18" y="100"/>
              <a:ext cx="859" cy="4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CN" altLang="en-US" b="1" dirty="0" smtClean="0">
                  <a:solidFill>
                    <a:srgbClr val="FEFFFF"/>
                  </a:solidFill>
                  <a:ea typeface="宋体" pitchFamily="2" charset="-122"/>
                  <a:cs typeface="Arial" pitchFamily="34" charset="0"/>
                </a:rPr>
                <a:t>销售收入</a:t>
              </a:r>
              <a:endParaRPr lang="en-US" altLang="zh-CN" b="1" dirty="0" smtClean="0">
                <a:solidFill>
                  <a:srgbClr val="FEFFFF"/>
                </a:solidFill>
                <a:ea typeface="宋体" pitchFamily="2" charset="-122"/>
                <a:cs typeface="Arial" pitchFamily="34" charset="0"/>
              </a:endParaRP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1600" b="1" dirty="0" smtClean="0">
                  <a:solidFill>
                    <a:srgbClr val="FEFFFF"/>
                  </a:solidFill>
                  <a:ea typeface="宋体" pitchFamily="2" charset="-122"/>
                  <a:cs typeface="Arial" pitchFamily="34" charset="0"/>
                </a:rPr>
                <a:t>Turnover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6789738" y="1412875"/>
            <a:ext cx="1158875" cy="993775"/>
            <a:chOff x="0" y="0"/>
            <a:chExt cx="896" cy="828"/>
          </a:xfrm>
        </p:grpSpPr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0" y="0"/>
              <a:ext cx="442" cy="816"/>
              <a:chOff x="0" y="0"/>
              <a:chExt cx="592" cy="1034"/>
            </a:xfrm>
          </p:grpSpPr>
          <p:sp>
            <p:nvSpPr>
              <p:cNvPr id="3114" name="未知"/>
              <p:cNvSpPr>
                <a:spLocks/>
              </p:cNvSpPr>
              <p:nvPr/>
            </p:nvSpPr>
            <p:spPr bwMode="auto">
              <a:xfrm>
                <a:off x="0" y="203"/>
                <a:ext cx="592" cy="831"/>
              </a:xfrm>
              <a:custGeom>
                <a:avLst/>
                <a:gdLst>
                  <a:gd name="T0" fmla="*/ 168 w 320"/>
                  <a:gd name="T1" fmla="*/ 1 h 479"/>
                  <a:gd name="T2" fmla="*/ 148 w 320"/>
                  <a:gd name="T3" fmla="*/ 33 h 479"/>
                  <a:gd name="T4" fmla="*/ 127 w 320"/>
                  <a:gd name="T5" fmla="*/ 1 h 479"/>
                  <a:gd name="T6" fmla="*/ 70 w 320"/>
                  <a:gd name="T7" fmla="*/ 17 h 479"/>
                  <a:gd name="T8" fmla="*/ 1 w 320"/>
                  <a:gd name="T9" fmla="*/ 174 h 479"/>
                  <a:gd name="T10" fmla="*/ 36 w 320"/>
                  <a:gd name="T11" fmla="*/ 213 h 479"/>
                  <a:gd name="T12" fmla="*/ 86 w 320"/>
                  <a:gd name="T13" fmla="*/ 57 h 479"/>
                  <a:gd name="T14" fmla="*/ 14 w 320"/>
                  <a:gd name="T15" fmla="*/ 411 h 479"/>
                  <a:gd name="T16" fmla="*/ 34 w 320"/>
                  <a:gd name="T17" fmla="*/ 466 h 479"/>
                  <a:gd name="T18" fmla="*/ 133 w 320"/>
                  <a:gd name="T19" fmla="*/ 440 h 479"/>
                  <a:gd name="T20" fmla="*/ 147 w 320"/>
                  <a:gd name="T21" fmla="*/ 232 h 479"/>
                  <a:gd name="T22" fmla="*/ 169 w 320"/>
                  <a:gd name="T23" fmla="*/ 439 h 479"/>
                  <a:gd name="T24" fmla="*/ 262 w 320"/>
                  <a:gd name="T25" fmla="*/ 468 h 479"/>
                  <a:gd name="T26" fmla="*/ 282 w 320"/>
                  <a:gd name="T27" fmla="*/ 407 h 479"/>
                  <a:gd name="T28" fmla="*/ 210 w 320"/>
                  <a:gd name="T29" fmla="*/ 57 h 479"/>
                  <a:gd name="T30" fmla="*/ 230 w 320"/>
                  <a:gd name="T31" fmla="*/ 135 h 479"/>
                  <a:gd name="T32" fmla="*/ 281 w 320"/>
                  <a:gd name="T33" fmla="*/ 236 h 479"/>
                  <a:gd name="T34" fmla="*/ 295 w 320"/>
                  <a:gd name="T35" fmla="*/ 162 h 479"/>
                  <a:gd name="T36" fmla="*/ 216 w 320"/>
                  <a:gd name="T37" fmla="*/ 8 h 479"/>
                  <a:gd name="T38" fmla="*/ 168 w 320"/>
                  <a:gd name="T39" fmla="*/ 1 h 47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479"/>
                  <a:gd name="T62" fmla="*/ 320 w 320"/>
                  <a:gd name="T63" fmla="*/ 479 h 47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479">
                    <a:moveTo>
                      <a:pt x="168" y="1"/>
                    </a:moveTo>
                    <a:cubicBezTo>
                      <a:pt x="165" y="15"/>
                      <a:pt x="154" y="34"/>
                      <a:pt x="148" y="33"/>
                    </a:cubicBezTo>
                    <a:cubicBezTo>
                      <a:pt x="141" y="33"/>
                      <a:pt x="133" y="15"/>
                      <a:pt x="127" y="1"/>
                    </a:cubicBezTo>
                    <a:cubicBezTo>
                      <a:pt x="105" y="0"/>
                      <a:pt x="88" y="5"/>
                      <a:pt x="70" y="17"/>
                    </a:cubicBezTo>
                    <a:cubicBezTo>
                      <a:pt x="57" y="32"/>
                      <a:pt x="0" y="165"/>
                      <a:pt x="1" y="174"/>
                    </a:cubicBezTo>
                    <a:cubicBezTo>
                      <a:pt x="1" y="183"/>
                      <a:pt x="3" y="212"/>
                      <a:pt x="36" y="213"/>
                    </a:cubicBezTo>
                    <a:cubicBezTo>
                      <a:pt x="63" y="197"/>
                      <a:pt x="86" y="57"/>
                      <a:pt x="86" y="57"/>
                    </a:cubicBezTo>
                    <a:cubicBezTo>
                      <a:pt x="79" y="92"/>
                      <a:pt x="14" y="411"/>
                      <a:pt x="14" y="411"/>
                    </a:cubicBezTo>
                    <a:cubicBezTo>
                      <a:pt x="9" y="452"/>
                      <a:pt x="24" y="464"/>
                      <a:pt x="34" y="466"/>
                    </a:cubicBezTo>
                    <a:cubicBezTo>
                      <a:pt x="55" y="471"/>
                      <a:pt x="114" y="479"/>
                      <a:pt x="133" y="440"/>
                    </a:cubicBezTo>
                    <a:cubicBezTo>
                      <a:pt x="152" y="401"/>
                      <a:pt x="141" y="232"/>
                      <a:pt x="147" y="232"/>
                    </a:cubicBezTo>
                    <a:cubicBezTo>
                      <a:pt x="153" y="232"/>
                      <a:pt x="150" y="400"/>
                      <a:pt x="169" y="439"/>
                    </a:cubicBezTo>
                    <a:cubicBezTo>
                      <a:pt x="188" y="478"/>
                      <a:pt x="243" y="473"/>
                      <a:pt x="262" y="468"/>
                    </a:cubicBezTo>
                    <a:cubicBezTo>
                      <a:pt x="272" y="462"/>
                      <a:pt x="292" y="459"/>
                      <a:pt x="282" y="407"/>
                    </a:cubicBezTo>
                    <a:lnTo>
                      <a:pt x="210" y="57"/>
                    </a:lnTo>
                    <a:cubicBezTo>
                      <a:pt x="201" y="12"/>
                      <a:pt x="218" y="105"/>
                      <a:pt x="230" y="135"/>
                    </a:cubicBezTo>
                    <a:cubicBezTo>
                      <a:pt x="242" y="165"/>
                      <a:pt x="242" y="254"/>
                      <a:pt x="281" y="236"/>
                    </a:cubicBezTo>
                    <a:cubicBezTo>
                      <a:pt x="320" y="218"/>
                      <a:pt x="299" y="180"/>
                      <a:pt x="295" y="162"/>
                    </a:cubicBezTo>
                    <a:cubicBezTo>
                      <a:pt x="288" y="150"/>
                      <a:pt x="237" y="17"/>
                      <a:pt x="216" y="8"/>
                    </a:cubicBezTo>
                    <a:cubicBezTo>
                      <a:pt x="183" y="0"/>
                      <a:pt x="168" y="1"/>
                      <a:pt x="168" y="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749B"/>
                  </a:gs>
                  <a:gs pos="100000">
                    <a:srgbClr val="0099CC"/>
                  </a:gs>
                </a:gsLst>
                <a:lin ang="18900000" scaled="1"/>
              </a:gradFill>
              <a:ln w="9525">
                <a:miter lim="800000"/>
                <a:headEnd/>
                <a:tailEnd/>
              </a:ln>
              <a:scene3d>
                <a:camera prst="legacyPerspectiveTopRight"/>
                <a:lightRig rig="legacyNormal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99CC"/>
                </a:extrusionClr>
              </a:sp3d>
            </p:spPr>
            <p:txBody>
              <a:bodyPr>
                <a:flatTx/>
              </a:bodyPr>
              <a:lstStyle/>
              <a:p>
                <a:pPr>
                  <a:defRPr/>
                </a:pPr>
                <a:endParaRPr lang="zh-CN" altLang="en-US" sz="20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15" name="Oval 25"/>
              <p:cNvSpPr>
                <a:spLocks noChangeArrowheads="1"/>
              </p:cNvSpPr>
              <p:nvPr/>
            </p:nvSpPr>
            <p:spPr bwMode="auto">
              <a:xfrm flipH="1">
                <a:off x="174" y="0"/>
                <a:ext cx="199" cy="215"/>
              </a:xfrm>
              <a:prstGeom prst="ellipse">
                <a:avLst/>
              </a:prstGeom>
              <a:gradFill rotWithShape="1">
                <a:gsLst>
                  <a:gs pos="0">
                    <a:srgbClr val="00749B"/>
                  </a:gs>
                  <a:gs pos="100000">
                    <a:srgbClr val="0099CC"/>
                  </a:gs>
                </a:gsLst>
                <a:lin ang="18900000" scaled="1"/>
              </a:gradFill>
              <a:ln w="9525">
                <a:round/>
                <a:headEnd/>
                <a:tailEnd/>
              </a:ln>
              <a:scene3d>
                <a:camera prst="legacyPerspectiveTopRight"/>
                <a:lightRig rig="legacyNormal2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99C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zh-CN" altLang="en-US" sz="20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480" y="0"/>
              <a:ext cx="416" cy="828"/>
              <a:chOff x="0" y="0"/>
              <a:chExt cx="590" cy="1177"/>
            </a:xfrm>
          </p:grpSpPr>
          <p:sp>
            <p:nvSpPr>
              <p:cNvPr id="3112" name="未知"/>
              <p:cNvSpPr>
                <a:spLocks/>
              </p:cNvSpPr>
              <p:nvPr/>
            </p:nvSpPr>
            <p:spPr bwMode="auto">
              <a:xfrm>
                <a:off x="0" y="207"/>
                <a:ext cx="590" cy="970"/>
              </a:xfrm>
              <a:custGeom>
                <a:avLst/>
                <a:gdLst>
                  <a:gd name="T0" fmla="*/ 284 w 590"/>
                  <a:gd name="T1" fmla="*/ 59 h 971"/>
                  <a:gd name="T2" fmla="*/ 364 w 590"/>
                  <a:gd name="T3" fmla="*/ 7 h 971"/>
                  <a:gd name="T4" fmla="*/ 446 w 590"/>
                  <a:gd name="T5" fmla="*/ 52 h 971"/>
                  <a:gd name="T6" fmla="*/ 512 w 590"/>
                  <a:gd name="T7" fmla="*/ 216 h 971"/>
                  <a:gd name="T8" fmla="*/ 532 w 590"/>
                  <a:gd name="T9" fmla="*/ 417 h 971"/>
                  <a:gd name="T10" fmla="*/ 450 w 590"/>
                  <a:gd name="T11" fmla="*/ 305 h 971"/>
                  <a:gd name="T12" fmla="*/ 398 w 590"/>
                  <a:gd name="T13" fmla="*/ 118 h 971"/>
                  <a:gd name="T14" fmla="*/ 490 w 590"/>
                  <a:gd name="T15" fmla="*/ 497 h 971"/>
                  <a:gd name="T16" fmla="*/ 388 w 590"/>
                  <a:gd name="T17" fmla="*/ 531 h 971"/>
                  <a:gd name="T18" fmla="*/ 412 w 590"/>
                  <a:gd name="T19" fmla="*/ 817 h 971"/>
                  <a:gd name="T20" fmla="*/ 366 w 590"/>
                  <a:gd name="T21" fmla="*/ 967 h 971"/>
                  <a:gd name="T22" fmla="*/ 308 w 590"/>
                  <a:gd name="T23" fmla="*/ 832 h 971"/>
                  <a:gd name="T24" fmla="*/ 290 w 590"/>
                  <a:gd name="T25" fmla="*/ 549 h 971"/>
                  <a:gd name="T26" fmla="*/ 264 w 590"/>
                  <a:gd name="T27" fmla="*/ 801 h 971"/>
                  <a:gd name="T28" fmla="*/ 189 w 590"/>
                  <a:gd name="T29" fmla="*/ 962 h 971"/>
                  <a:gd name="T30" fmla="*/ 151 w 590"/>
                  <a:gd name="T31" fmla="*/ 804 h 971"/>
                  <a:gd name="T32" fmla="*/ 184 w 590"/>
                  <a:gd name="T33" fmla="*/ 525 h 971"/>
                  <a:gd name="T34" fmla="*/ 84 w 590"/>
                  <a:gd name="T35" fmla="*/ 505 h 971"/>
                  <a:gd name="T36" fmla="*/ 170 w 590"/>
                  <a:gd name="T37" fmla="*/ 118 h 971"/>
                  <a:gd name="T38" fmla="*/ 86 w 590"/>
                  <a:gd name="T39" fmla="*/ 401 h 971"/>
                  <a:gd name="T40" fmla="*/ 24 w 590"/>
                  <a:gd name="T41" fmla="*/ 303 h 971"/>
                  <a:gd name="T42" fmla="*/ 140 w 590"/>
                  <a:gd name="T43" fmla="*/ 39 h 971"/>
                  <a:gd name="T44" fmla="*/ 212 w 590"/>
                  <a:gd name="T45" fmla="*/ 13 h 971"/>
                  <a:gd name="T46" fmla="*/ 284 w 590"/>
                  <a:gd name="T47" fmla="*/ 59 h 97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90"/>
                  <a:gd name="T73" fmla="*/ 0 h 971"/>
                  <a:gd name="T74" fmla="*/ 590 w 590"/>
                  <a:gd name="T75" fmla="*/ 971 h 97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90" h="971">
                    <a:moveTo>
                      <a:pt x="284" y="59"/>
                    </a:moveTo>
                    <a:cubicBezTo>
                      <a:pt x="326" y="59"/>
                      <a:pt x="352" y="37"/>
                      <a:pt x="364" y="7"/>
                    </a:cubicBezTo>
                    <a:cubicBezTo>
                      <a:pt x="390" y="2"/>
                      <a:pt x="418" y="17"/>
                      <a:pt x="446" y="52"/>
                    </a:cubicBezTo>
                    <a:cubicBezTo>
                      <a:pt x="470" y="87"/>
                      <a:pt x="498" y="155"/>
                      <a:pt x="512" y="216"/>
                    </a:cubicBezTo>
                    <a:cubicBezTo>
                      <a:pt x="528" y="274"/>
                      <a:pt x="590" y="404"/>
                      <a:pt x="532" y="417"/>
                    </a:cubicBezTo>
                    <a:cubicBezTo>
                      <a:pt x="476" y="430"/>
                      <a:pt x="462" y="364"/>
                      <a:pt x="450" y="305"/>
                    </a:cubicBezTo>
                    <a:cubicBezTo>
                      <a:pt x="430" y="227"/>
                      <a:pt x="398" y="118"/>
                      <a:pt x="398" y="118"/>
                    </a:cubicBezTo>
                    <a:cubicBezTo>
                      <a:pt x="405" y="150"/>
                      <a:pt x="492" y="428"/>
                      <a:pt x="490" y="497"/>
                    </a:cubicBezTo>
                    <a:cubicBezTo>
                      <a:pt x="428" y="523"/>
                      <a:pt x="442" y="516"/>
                      <a:pt x="388" y="531"/>
                    </a:cubicBezTo>
                    <a:cubicBezTo>
                      <a:pt x="394" y="620"/>
                      <a:pt x="405" y="737"/>
                      <a:pt x="412" y="817"/>
                    </a:cubicBezTo>
                    <a:cubicBezTo>
                      <a:pt x="414" y="865"/>
                      <a:pt x="438" y="963"/>
                      <a:pt x="366" y="967"/>
                    </a:cubicBezTo>
                    <a:cubicBezTo>
                      <a:pt x="294" y="971"/>
                      <a:pt x="318" y="915"/>
                      <a:pt x="308" y="832"/>
                    </a:cubicBezTo>
                    <a:lnTo>
                      <a:pt x="290" y="549"/>
                    </a:lnTo>
                    <a:lnTo>
                      <a:pt x="264" y="801"/>
                    </a:lnTo>
                    <a:cubicBezTo>
                      <a:pt x="250" y="879"/>
                      <a:pt x="256" y="960"/>
                      <a:pt x="189" y="962"/>
                    </a:cubicBezTo>
                    <a:cubicBezTo>
                      <a:pt x="122" y="964"/>
                      <a:pt x="149" y="840"/>
                      <a:pt x="151" y="804"/>
                    </a:cubicBezTo>
                    <a:cubicBezTo>
                      <a:pt x="153" y="768"/>
                      <a:pt x="184" y="579"/>
                      <a:pt x="184" y="525"/>
                    </a:cubicBezTo>
                    <a:cubicBezTo>
                      <a:pt x="134" y="515"/>
                      <a:pt x="84" y="505"/>
                      <a:pt x="84" y="505"/>
                    </a:cubicBezTo>
                    <a:lnTo>
                      <a:pt x="170" y="118"/>
                    </a:lnTo>
                    <a:cubicBezTo>
                      <a:pt x="170" y="101"/>
                      <a:pt x="110" y="370"/>
                      <a:pt x="86" y="401"/>
                    </a:cubicBezTo>
                    <a:cubicBezTo>
                      <a:pt x="62" y="433"/>
                      <a:pt x="0" y="397"/>
                      <a:pt x="24" y="303"/>
                    </a:cubicBezTo>
                    <a:cubicBezTo>
                      <a:pt x="34" y="263"/>
                      <a:pt x="124" y="55"/>
                      <a:pt x="140" y="39"/>
                    </a:cubicBezTo>
                    <a:cubicBezTo>
                      <a:pt x="156" y="23"/>
                      <a:pt x="160" y="0"/>
                      <a:pt x="212" y="13"/>
                    </a:cubicBezTo>
                    <a:cubicBezTo>
                      <a:pt x="238" y="41"/>
                      <a:pt x="242" y="59"/>
                      <a:pt x="284" y="5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0B5B4"/>
                  </a:gs>
                  <a:gs pos="100000">
                    <a:srgbClr val="F7D7D7"/>
                  </a:gs>
                </a:gsLst>
                <a:lin ang="18900000" scaled="1"/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Normal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F0B5B4"/>
                </a:extrusionClr>
              </a:sp3d>
            </p:spPr>
            <p:txBody>
              <a:bodyPr>
                <a:flatTx/>
              </a:bodyPr>
              <a:lstStyle/>
              <a:p>
                <a:pPr>
                  <a:defRPr/>
                </a:pPr>
                <a:endParaRPr lang="zh-CN" altLang="en-US" sz="20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13" name="Oval 28"/>
              <p:cNvSpPr>
                <a:spLocks noChangeArrowheads="1"/>
              </p:cNvSpPr>
              <p:nvPr/>
            </p:nvSpPr>
            <p:spPr bwMode="auto">
              <a:xfrm>
                <a:off x="176" y="0"/>
                <a:ext cx="212" cy="226"/>
              </a:xfrm>
              <a:prstGeom prst="ellipse">
                <a:avLst/>
              </a:prstGeom>
              <a:gradFill rotWithShape="1">
                <a:gsLst>
                  <a:gs pos="0">
                    <a:srgbClr val="F0B5B4"/>
                  </a:gs>
                  <a:gs pos="100000">
                    <a:srgbClr val="F7D7D7"/>
                  </a:gs>
                </a:gsLst>
                <a:lin ang="18900000" scaled="1"/>
              </a:gradFill>
              <a:ln w="9525">
                <a:round/>
                <a:headEnd/>
                <a:tailEnd/>
              </a:ln>
              <a:scene3d>
                <a:camera prst="legacyObliqueTopRight"/>
                <a:lightRig rig="legacyNormal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F0B5B4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zh-CN" altLang="en-US" sz="2000" b="1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5149" name="Picture 29" descr="3320946_011710013803_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19888" y="3590925"/>
            <a:ext cx="1360487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0" name="AutoShape 30"/>
          <p:cNvSpPr>
            <a:spLocks noChangeArrowheads="1"/>
          </p:cNvSpPr>
          <p:nvPr/>
        </p:nvSpPr>
        <p:spPr bwMode="auto">
          <a:xfrm>
            <a:off x="3397250" y="4895850"/>
            <a:ext cx="4446588" cy="985838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0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2932113" y="4887913"/>
            <a:ext cx="1487487" cy="982662"/>
            <a:chOff x="0" y="0"/>
            <a:chExt cx="937" cy="619"/>
          </a:xfrm>
        </p:grpSpPr>
        <p:sp>
          <p:nvSpPr>
            <p:cNvPr id="3106" name="AutoShape 32"/>
            <p:cNvSpPr>
              <a:spLocks noChangeArrowheads="1"/>
            </p:cNvSpPr>
            <p:nvPr/>
          </p:nvSpPr>
          <p:spPr bwMode="auto">
            <a:xfrm>
              <a:off x="744" y="217"/>
              <a:ext cx="193" cy="164"/>
            </a:xfrm>
            <a:prstGeom prst="rightArrow">
              <a:avLst>
                <a:gd name="adj1" fmla="val 50000"/>
                <a:gd name="adj2" fmla="val 49035"/>
              </a:avLst>
            </a:prstGeom>
            <a:solidFill>
              <a:srgbClr val="FEFEFE"/>
            </a:soli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53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836" cy="61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 cmpd="sng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54" name="未知"/>
            <p:cNvSpPr>
              <a:spLocks/>
            </p:cNvSpPr>
            <p:nvPr/>
          </p:nvSpPr>
          <p:spPr bwMode="auto">
            <a:xfrm>
              <a:off x="28" y="31"/>
              <a:ext cx="416" cy="310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48627"/>
                    <a:invGamma/>
                  </a:schemeClr>
                </a:gs>
                <a:gs pos="50000">
                  <a:schemeClr val="folHlink">
                    <a:alpha val="0"/>
                  </a:schemeClr>
                </a:gs>
                <a:gs pos="100000">
                  <a:schemeClr val="fol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9" name="Text Box 35"/>
            <p:cNvSpPr txBox="1">
              <a:spLocks noChangeArrowheads="1"/>
            </p:cNvSpPr>
            <p:nvPr/>
          </p:nvSpPr>
          <p:spPr bwMode="auto">
            <a:xfrm>
              <a:off x="43" y="26"/>
              <a:ext cx="765" cy="5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CN" altLang="en-US" sz="2000" b="1" dirty="0" smtClean="0">
                  <a:solidFill>
                    <a:srgbClr val="FEFFFF"/>
                  </a:solidFill>
                  <a:ea typeface="宋体" pitchFamily="2" charset="-122"/>
                  <a:cs typeface="Arial" pitchFamily="34" charset="0"/>
                </a:rPr>
                <a:t> </a:t>
              </a:r>
              <a:r>
                <a:rPr lang="zh-CN" altLang="en-US" b="1" dirty="0" smtClean="0">
                  <a:solidFill>
                    <a:srgbClr val="FEFFFF"/>
                  </a:solidFill>
                  <a:ea typeface="宋体" pitchFamily="2" charset="-122"/>
                  <a:cs typeface="Arial" pitchFamily="34" charset="0"/>
                </a:rPr>
                <a:t>利税</a:t>
              </a:r>
              <a:r>
                <a:rPr lang="en-US" altLang="zh-CN" sz="1600" b="1" dirty="0" smtClean="0">
                  <a:solidFill>
                    <a:srgbClr val="FEFFFF"/>
                  </a:solidFill>
                  <a:ea typeface="宋体" pitchFamily="2" charset="-122"/>
                  <a:cs typeface="Arial" pitchFamily="34" charset="0"/>
                </a:rPr>
                <a:t>Profit &amp; tax</a:t>
              </a:r>
              <a:endParaRPr lang="zh-CN" altLang="en-US" sz="1600" b="1" dirty="0" smtClean="0">
                <a:solidFill>
                  <a:srgbClr val="FEFFFF"/>
                </a:solidFill>
                <a:ea typeface="宋体" pitchFamily="2" charset="-122"/>
                <a:cs typeface="Arial" pitchFamily="34" charset="0"/>
              </a:endParaRPr>
            </a:p>
          </p:txBody>
        </p:sp>
      </p:grp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4572000" y="2643182"/>
            <a:ext cx="3475038" cy="955675"/>
            <a:chOff x="42" y="0"/>
            <a:chExt cx="2189" cy="602"/>
          </a:xfrm>
        </p:grpSpPr>
        <p:pic>
          <p:nvPicPr>
            <p:cNvPr id="8223" name="Picture 37" descr="133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661" y="0"/>
              <a:ext cx="570" cy="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05" name="Text Box 38"/>
            <p:cNvSpPr txBox="1">
              <a:spLocks noChangeArrowheads="1"/>
            </p:cNvSpPr>
            <p:nvPr/>
          </p:nvSpPr>
          <p:spPr bwMode="auto">
            <a:xfrm>
              <a:off x="42" y="45"/>
              <a:ext cx="1451" cy="38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b="1" dirty="0" smtClean="0">
                  <a:ea typeface="黑体" pitchFamily="49" charset="-122"/>
                  <a:cs typeface="Arial" pitchFamily="34" charset="0"/>
                </a:rPr>
                <a:t>81.5</a:t>
              </a:r>
              <a:r>
                <a:rPr lang="zh-CN" altLang="en-US" b="1" dirty="0" smtClean="0">
                  <a:ea typeface="黑体" pitchFamily="49" charset="-122"/>
                  <a:cs typeface="Arial" pitchFamily="34" charset="0"/>
                </a:rPr>
                <a:t>亿元</a:t>
              </a:r>
              <a:endParaRPr lang="en-US" altLang="zh-CN" b="1" dirty="0" smtClean="0">
                <a:ea typeface="黑体" pitchFamily="49" charset="-122"/>
                <a:cs typeface="Arial" pitchFamily="34" charset="0"/>
              </a:endParaRPr>
            </a:p>
            <a:p>
              <a:pPr>
                <a:defRPr/>
              </a:pPr>
              <a:r>
                <a:rPr lang="en-US" altLang="zh-CN" sz="1600" b="1" dirty="0" smtClean="0">
                  <a:ea typeface="黑体" pitchFamily="49" charset="-122"/>
                  <a:cs typeface="Arial" pitchFamily="34" charset="0"/>
                </a:rPr>
                <a:t>RMB 8.15 billion </a:t>
              </a:r>
              <a:endParaRPr lang="zh-CN" altLang="en-US" sz="1600" b="1" dirty="0" smtClean="0">
                <a:ea typeface="黑体" pitchFamily="49" charset="-122"/>
                <a:cs typeface="Arial" pitchFamily="34" charset="0"/>
              </a:endParaRPr>
            </a:p>
          </p:txBody>
        </p:sp>
      </p:grp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4572000" y="3857628"/>
            <a:ext cx="2305050" cy="61555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方正大黑简体" pitchFamily="2" charset="-122"/>
              </a:defRPr>
            </a:lvl9pPr>
          </a:lstStyle>
          <a:p>
            <a:pPr>
              <a:defRPr/>
            </a:pPr>
            <a:r>
              <a:rPr lang="en-US" altLang="zh-CN" b="1" dirty="0" smtClean="0">
                <a:ea typeface="黑体" pitchFamily="49" charset="-122"/>
                <a:cs typeface="Arial" pitchFamily="34" charset="0"/>
              </a:rPr>
              <a:t>120</a:t>
            </a:r>
            <a:r>
              <a:rPr lang="zh-CN" altLang="en-US" b="1" dirty="0" smtClean="0">
                <a:ea typeface="黑体" pitchFamily="49" charset="-122"/>
                <a:cs typeface="Arial" pitchFamily="34" charset="0"/>
              </a:rPr>
              <a:t>亿元</a:t>
            </a:r>
            <a:endParaRPr lang="en-US" altLang="zh-CN" b="1" dirty="0" smtClean="0">
              <a:ea typeface="黑体" pitchFamily="49" charset="-122"/>
              <a:cs typeface="Arial" pitchFamily="34" charset="0"/>
            </a:endParaRPr>
          </a:p>
          <a:p>
            <a:pPr>
              <a:defRPr/>
            </a:pPr>
            <a:r>
              <a:rPr lang="en-US" altLang="zh-CN" sz="1600" b="1" dirty="0" smtClean="0">
                <a:ea typeface="黑体" pitchFamily="49" charset="-122"/>
                <a:cs typeface="Arial" pitchFamily="34" charset="0"/>
              </a:rPr>
              <a:t>USD 2 billion</a:t>
            </a:r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4572001" y="4862513"/>
            <a:ext cx="3581400" cy="1158875"/>
            <a:chOff x="5" y="0"/>
            <a:chExt cx="2256" cy="730"/>
          </a:xfrm>
        </p:grpSpPr>
        <p:grpSp>
          <p:nvGrpSpPr>
            <p:cNvPr id="11" name="Group 41"/>
            <p:cNvGrpSpPr>
              <a:grpSpLocks/>
            </p:cNvGrpSpPr>
            <p:nvPr/>
          </p:nvGrpSpPr>
          <p:grpSpPr bwMode="auto">
            <a:xfrm>
              <a:off x="1550" y="0"/>
              <a:ext cx="711" cy="730"/>
              <a:chOff x="0" y="0"/>
              <a:chExt cx="873" cy="966"/>
            </a:xfrm>
          </p:grpSpPr>
          <p:pic>
            <p:nvPicPr>
              <p:cNvPr id="8221" name="Picture 42" descr="4385207_081235064369_2副本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0" y="0"/>
                <a:ext cx="873" cy="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03" name="AutoShape 43"/>
              <p:cNvSpPr>
                <a:spLocks noChangeArrowheads="1"/>
              </p:cNvSpPr>
              <p:nvPr/>
            </p:nvSpPr>
            <p:spPr bwMode="auto">
              <a:xfrm>
                <a:off x="318" y="499"/>
                <a:ext cx="363" cy="408"/>
              </a:xfrm>
              <a:prstGeom prst="roundRect">
                <a:avLst>
                  <a:gd name="adj" fmla="val 16667"/>
                </a:avLst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zh-CN" altLang="en-US" sz="2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税</a:t>
                </a:r>
              </a:p>
            </p:txBody>
          </p:sp>
        </p:grpSp>
        <p:sp>
          <p:nvSpPr>
            <p:cNvPr id="3101" name="Text Box 44"/>
            <p:cNvSpPr txBox="1">
              <a:spLocks noChangeArrowheads="1"/>
            </p:cNvSpPr>
            <p:nvPr/>
          </p:nvSpPr>
          <p:spPr bwMode="auto">
            <a:xfrm>
              <a:off x="5" y="132"/>
              <a:ext cx="1452" cy="38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方正大黑简体" pitchFamily="2" charset="-122"/>
                </a:defRPr>
              </a:lvl9pPr>
            </a:lstStyle>
            <a:p>
              <a:pPr>
                <a:defRPr/>
              </a:pPr>
              <a:r>
                <a:rPr lang="en-US" altLang="zh-CN" b="1" dirty="0" smtClean="0">
                  <a:ea typeface="黑体" pitchFamily="49" charset="-122"/>
                  <a:cs typeface="Arial" pitchFamily="34" charset="0"/>
                </a:rPr>
                <a:t>5.5</a:t>
              </a:r>
              <a:r>
                <a:rPr lang="zh-CN" altLang="en-US" b="1" dirty="0" smtClean="0">
                  <a:ea typeface="黑体" pitchFamily="49" charset="-122"/>
                  <a:cs typeface="Arial" pitchFamily="34" charset="0"/>
                </a:rPr>
                <a:t>亿元</a:t>
              </a:r>
              <a:endParaRPr lang="en-US" altLang="zh-CN" b="1" dirty="0" smtClean="0">
                <a:ea typeface="黑体" pitchFamily="49" charset="-122"/>
                <a:cs typeface="Arial" pitchFamily="34" charset="0"/>
              </a:endParaRPr>
            </a:p>
            <a:p>
              <a:pPr>
                <a:defRPr/>
              </a:pPr>
              <a:r>
                <a:rPr lang="en-US" altLang="zh-CN" sz="1600" b="1" dirty="0" smtClean="0">
                  <a:ea typeface="黑体" pitchFamily="49" charset="-122"/>
                  <a:cs typeface="Arial" pitchFamily="34" charset="0"/>
                </a:rPr>
                <a:t>USD 90 million</a:t>
              </a:r>
            </a:p>
          </p:txBody>
        </p:sp>
      </p:grpSp>
      <p:sp>
        <p:nvSpPr>
          <p:cNvPr id="3090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CN" altLang="en-US" sz="20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47"/>
          <p:cNvGrpSpPr>
            <a:grpSpLocks/>
          </p:cNvGrpSpPr>
          <p:nvPr/>
        </p:nvGrpSpPr>
        <p:grpSpPr bwMode="auto">
          <a:xfrm>
            <a:off x="1581150" y="1685925"/>
            <a:ext cx="1320800" cy="3919538"/>
            <a:chOff x="0" y="0"/>
            <a:chExt cx="832" cy="2469"/>
          </a:xfrm>
        </p:grpSpPr>
        <p:sp>
          <p:nvSpPr>
            <p:cNvPr id="3096" name="未知"/>
            <p:cNvSpPr>
              <a:spLocks/>
            </p:cNvSpPr>
            <p:nvPr/>
          </p:nvSpPr>
          <p:spPr bwMode="auto">
            <a:xfrm flipV="1">
              <a:off x="6" y="1184"/>
              <a:ext cx="826" cy="1285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33"/>
                <a:gd name="T37" fmla="*/ 0 h 1182"/>
                <a:gd name="T38" fmla="*/ 933 w 933"/>
                <a:gd name="T39" fmla="*/ 1182 h 11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7" name="未知"/>
            <p:cNvSpPr>
              <a:spLocks/>
            </p:cNvSpPr>
            <p:nvPr/>
          </p:nvSpPr>
          <p:spPr bwMode="auto">
            <a:xfrm rot="-5400000">
              <a:off x="270" y="1223"/>
              <a:ext cx="327" cy="755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4"/>
                <a:gd name="T26" fmla="*/ 142 w 142"/>
                <a:gd name="T27" fmla="*/ 604 h 6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8" name="未知"/>
            <p:cNvSpPr>
              <a:spLocks/>
            </p:cNvSpPr>
            <p:nvPr/>
          </p:nvSpPr>
          <p:spPr bwMode="auto">
            <a:xfrm>
              <a:off x="0" y="0"/>
              <a:ext cx="826" cy="1285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33"/>
                <a:gd name="T37" fmla="*/ 0 h 1182"/>
                <a:gd name="T38" fmla="*/ 933 w 933"/>
                <a:gd name="T39" fmla="*/ 1182 h 11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9" name="未知"/>
            <p:cNvSpPr>
              <a:spLocks/>
            </p:cNvSpPr>
            <p:nvPr/>
          </p:nvSpPr>
          <p:spPr bwMode="auto">
            <a:xfrm rot="-5400000">
              <a:off x="224" y="462"/>
              <a:ext cx="327" cy="755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4"/>
                <a:gd name="T26" fmla="*/ 142 w 142"/>
                <a:gd name="T27" fmla="*/ 604 h 6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172" name="Picture 52" descr="YG_circle00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14348" y="2714620"/>
            <a:ext cx="171291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73" name="Text Box 53"/>
          <p:cNvSpPr txBox="1">
            <a:spLocks noChangeArrowheads="1"/>
          </p:cNvSpPr>
          <p:nvPr/>
        </p:nvSpPr>
        <p:spPr bwMode="auto">
          <a:xfrm>
            <a:off x="928662" y="3071810"/>
            <a:ext cx="1296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b="1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2013</a:t>
            </a:r>
            <a:r>
              <a:rPr lang="zh-CN" altLang="en-US" sz="2000" b="1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年底</a:t>
            </a:r>
            <a:endParaRPr lang="en-US" altLang="zh-CN" sz="2000" b="1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algn="ctr" eaLnBrk="0" hangingPunct="0"/>
            <a:r>
              <a:rPr lang="en-US" altLang="zh-CN" b="1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Till end of      2013</a:t>
            </a:r>
            <a:endParaRPr lang="en-US" altLang="zh-CN" b="1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pic>
        <p:nvPicPr>
          <p:cNvPr id="55" name="Picture 2" descr="C:\Users\lzs\Desktop\cu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7158" y="428604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55"/>
          <p:cNvSpPr txBox="1"/>
          <p:nvPr/>
        </p:nvSpPr>
        <p:spPr>
          <a:xfrm>
            <a:off x="1785918" y="500042"/>
            <a:ext cx="657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Ⅲ. </a:t>
            </a:r>
            <a:r>
              <a:rPr lang="zh-CN" altLang="en-US" sz="3200" b="1" dirty="0" smtClean="0"/>
              <a:t>总体概览  </a:t>
            </a:r>
            <a:r>
              <a:rPr lang="en-US" altLang="zh-CN" sz="2800" b="1" dirty="0" smtClean="0"/>
              <a:t>General overview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14414" y="1428736"/>
            <a:ext cx="251936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63989" y="1355711"/>
            <a:ext cx="166052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39739" y="3516298"/>
            <a:ext cx="3668713" cy="2506663"/>
            <a:chOff x="1382713" y="1628775"/>
            <a:chExt cx="6710362" cy="4330700"/>
          </a:xfrm>
        </p:grpSpPr>
        <p:pic>
          <p:nvPicPr>
            <p:cNvPr id="9" name="Picture 3" descr="24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82713" y="1628775"/>
              <a:ext cx="6710362" cy="433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3"/>
            <p:cNvSpPr/>
            <p:nvPr/>
          </p:nvSpPr>
          <p:spPr>
            <a:xfrm>
              <a:off x="2535467" y="2928808"/>
              <a:ext cx="5357254" cy="14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  <p:sp>
          <p:nvSpPr>
            <p:cNvPr id="11" name="Rectangle 4"/>
            <p:cNvSpPr/>
            <p:nvPr/>
          </p:nvSpPr>
          <p:spPr>
            <a:xfrm>
              <a:off x="2393187" y="4286437"/>
              <a:ext cx="5360159" cy="14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  <p:sp>
          <p:nvSpPr>
            <p:cNvPr id="12" name="Rectangle 5"/>
            <p:cNvSpPr/>
            <p:nvPr/>
          </p:nvSpPr>
          <p:spPr>
            <a:xfrm>
              <a:off x="2465780" y="5715375"/>
              <a:ext cx="5357254" cy="14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</p:grpSp>
      <p:pic>
        <p:nvPicPr>
          <p:cNvPr id="13" name="Picture 2" descr="GE">
            <a:hlinkClick r:id="" action="ppaction://noaction">
              <a:snd r:embed="rId6" name="hammer.wav"/>
            </a:hlinkClick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654777" y="1212836"/>
            <a:ext cx="8699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海尔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73802" y="4813286"/>
            <a:ext cx="13843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 descr="samsu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683102" y="3827448"/>
            <a:ext cx="12144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inspirelogo_new"/>
          <p:cNvPicPr>
            <a:picLocks noChangeAspect="1" noChangeArrowheads="1"/>
          </p:cNvPicPr>
          <p:nvPr/>
        </p:nvPicPr>
        <p:blipFill>
          <a:blip r:embed="rId10" cstate="email"/>
          <a:srcRect l="11998" t="38016" r="11998" b="35364"/>
          <a:stretch>
            <a:fillRect/>
          </a:stretch>
        </p:blipFill>
        <p:spPr bwMode="auto">
          <a:xfrm>
            <a:off x="6391252" y="3940161"/>
            <a:ext cx="1449387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tvslogo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800577" y="4597386"/>
            <a:ext cx="13843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sanyo">
            <a:hlinkClick r:id="" action="ppaction://noaction">
              <a:snd r:embed="rId6" name="hammer.wav"/>
            </a:hlinkClick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816452" y="5508611"/>
            <a:ext cx="13176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4" descr="sharp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4384652" y="3114661"/>
            <a:ext cx="1449387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4560864" y="2076436"/>
            <a:ext cx="10477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6616677" y="5653073"/>
            <a:ext cx="1039812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6151539" y="2292336"/>
            <a:ext cx="18335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http://www.warnerelectricgen2.com/images/logo-WarnerElectric.jp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6184877" y="2940036"/>
            <a:ext cx="17621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857356" y="571480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/>
              <a:t>工业客户列举  </a:t>
            </a:r>
            <a:r>
              <a:rPr lang="en-US" altLang="zh-CN" sz="2800" b="1" dirty="0" smtClean="0"/>
              <a:t>Industrial customer list</a:t>
            </a:r>
            <a:endParaRPr lang="zh-CN" altLang="en-US" sz="28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85918" y="571480"/>
            <a:ext cx="7358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重工业客户  </a:t>
            </a:r>
            <a:r>
              <a:rPr lang="en-US" altLang="zh-CN" sz="2800" b="1" dirty="0" smtClean="0"/>
              <a:t>Heavy industrial customer list</a:t>
            </a:r>
            <a:endParaRPr lang="zh-CN" altLang="en-US" sz="28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42027" y="3978262"/>
            <a:ext cx="2287588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采埃孚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69990" y="1503350"/>
            <a:ext cx="8572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_r1_c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42027" y="1631937"/>
            <a:ext cx="2287588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log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42027" y="2882887"/>
            <a:ext cx="2287588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longgo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116252" y="5314937"/>
            <a:ext cx="25019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st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117590" y="3962387"/>
            <a:ext cx="1474787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5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071802" y="1571612"/>
            <a:ext cx="24638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7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100127" y="5314937"/>
            <a:ext cx="1654175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index_01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116252" y="3978262"/>
            <a:ext cx="2484438" cy="854075"/>
          </a:xfrm>
          <a:prstGeom prst="rect">
            <a:avLst/>
          </a:prstGeom>
          <a:noFill/>
          <a:ln w="9528" cmpd="sng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" name="Picture 31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936865" y="2895587"/>
            <a:ext cx="2643187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www.americanaustralian.org/attachments/wysiwyg/22671/BucyrusLogo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1100127" y="2749537"/>
            <a:ext cx="15240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按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F5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放映观看 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请把文件夹放到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F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盘根目录下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)</a:t>
            </a:r>
            <a:endParaRPr lang="zh-CN" altLang="en-US" sz="4400" b="1">
              <a:solidFill>
                <a:schemeClr val="bg1"/>
              </a:solidFill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 descr="C:\Documents and Settings\Administrator\桌面\上帝墙\IMG_444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178679"/>
            <a:ext cx="9144000" cy="5679321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1857356" y="428604"/>
            <a:ext cx="700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人本“上帝墙”    </a:t>
            </a:r>
            <a:endParaRPr lang="en-US" altLang="zh-CN" sz="2000" b="1" dirty="0" smtClean="0"/>
          </a:p>
          <a:p>
            <a:r>
              <a:rPr lang="en-US" altLang="zh-CN" sz="2000" b="1" dirty="0" smtClean="0"/>
              <a:t>C&amp;U Customer Collection---  “ The Wall of Gods”</a:t>
            </a:r>
            <a:endParaRPr lang="zh-CN" altLang="en-US" sz="20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按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F5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放映观看 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请把文件夹放到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F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盘根目录下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)</a:t>
            </a:r>
            <a:endParaRPr lang="zh-CN" altLang="en-US" sz="4400" b="1">
              <a:solidFill>
                <a:schemeClr val="bg1"/>
              </a:solidFill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14480" y="1571612"/>
            <a:ext cx="6095995" cy="4009146"/>
            <a:chOff x="-1" y="2"/>
            <a:chExt cx="6095995" cy="3400423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-1" y="4381"/>
              <a:ext cx="531493" cy="783309"/>
              <a:chOff x="-1" y="0"/>
              <a:chExt cx="531493" cy="783309"/>
            </a:xfrm>
          </p:grpSpPr>
          <p:sp>
            <p:nvSpPr>
              <p:cNvPr id="42" name="燕尾形 36"/>
              <p:cNvSpPr>
                <a:spLocks noChangeArrowheads="1"/>
              </p:cNvSpPr>
              <p:nvPr/>
            </p:nvSpPr>
            <p:spPr bwMode="auto">
              <a:xfrm rot="5400000">
                <a:off x="-125910" y="125909"/>
                <a:ext cx="783309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燕尾形 4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2400" b="1" dirty="0" smtClean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1</a:t>
                </a:r>
                <a:endParaRPr lang="zh-CN" altLang="en-US" sz="2400" b="1" dirty="0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531485" y="2"/>
              <a:ext cx="5564508" cy="605914"/>
              <a:chOff x="-7" y="2"/>
              <a:chExt cx="5564508" cy="605914"/>
            </a:xfrm>
          </p:grpSpPr>
          <p:sp>
            <p:nvSpPr>
              <p:cNvPr id="40" name="同侧圆角矩形 34"/>
              <p:cNvSpPr>
                <a:spLocks/>
              </p:cNvSpPr>
              <p:nvPr/>
            </p:nvSpPr>
            <p:spPr bwMode="auto">
              <a:xfrm rot="5400000">
                <a:off x="2479290" y="-2479295"/>
                <a:ext cx="605914" cy="5564508"/>
              </a:xfrm>
              <a:custGeom>
                <a:avLst/>
                <a:gdLst>
                  <a:gd name="T0" fmla="*/ 0 w 493787"/>
                  <a:gd name="T1" fmla="*/ 0 h 5564508"/>
                  <a:gd name="T2" fmla="*/ 493787 w 493787"/>
                  <a:gd name="T3" fmla="*/ 5564508 h 5564508"/>
                </a:gdLst>
                <a:ahLst/>
                <a:cxnLst>
                  <a:cxn ang="0">
                    <a:pos x="82299" y="0"/>
                  </a:cxn>
                  <a:cxn ang="0">
                    <a:pos x="411487" y="0"/>
                  </a:cxn>
                  <a:cxn ang="0">
                    <a:pos x="411486" y="0"/>
                  </a:cxn>
                  <a:cxn ang="0">
                    <a:pos x="493786" y="82299"/>
                  </a:cxn>
                  <a:cxn ang="0">
                    <a:pos x="493787" y="5564508"/>
                  </a:cxn>
                  <a:cxn ang="0">
                    <a:pos x="49378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99"/>
                  </a:cxn>
                  <a:cxn ang="0">
                    <a:pos x="0" y="82299"/>
                  </a:cxn>
                  <a:cxn ang="0">
                    <a:pos x="82298" y="0"/>
                  </a:cxn>
                </a:cxnLst>
                <a:rect l="T0" t="T1" r="T2" b="T3"/>
                <a:pathLst>
                  <a:path w="493787" h="5564508">
                    <a:moveTo>
                      <a:pt x="82299" y="0"/>
                    </a:moveTo>
                    <a:lnTo>
                      <a:pt x="411487" y="0"/>
                    </a:lnTo>
                    <a:lnTo>
                      <a:pt x="411486" y="0"/>
                    </a:lnTo>
                    <a:cubicBezTo>
                      <a:pt x="456939" y="0"/>
                      <a:pt x="493786" y="36846"/>
                      <a:pt x="493786" y="82299"/>
                    </a:cubicBezTo>
                    <a:lnTo>
                      <a:pt x="493787" y="5564508"/>
                    </a:lnTo>
                    <a:lnTo>
                      <a:pt x="49378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99"/>
                    </a:lnTo>
                    <a:lnTo>
                      <a:pt x="0" y="82299"/>
                    </a:lnTo>
                    <a:cubicBezTo>
                      <a:pt x="0" y="36846"/>
                      <a:pt x="36846" y="0"/>
                      <a:pt x="82298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同侧圆角矩形 6"/>
              <p:cNvSpPr>
                <a:spLocks noChangeArrowheads="1"/>
              </p:cNvSpPr>
              <p:nvPr/>
            </p:nvSpPr>
            <p:spPr bwMode="auto">
              <a:xfrm>
                <a:off x="0" y="24104"/>
                <a:ext cx="5540403" cy="581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FF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latin typeface="SimSun" pitchFamily="2" charset="-122"/>
                    <a:ea typeface="SimSun" pitchFamily="2" charset="-122"/>
                    <a:cs typeface="Arial" pitchFamily="34" charset="0"/>
                    <a:sym typeface="Arial" pitchFamily="34" charset="0"/>
                  </a:rPr>
                  <a:t>集团概况  </a:t>
                </a:r>
                <a:r>
                  <a:rPr lang="en-US" altLang="zh-CN" sz="2000" b="1" dirty="0" smtClean="0"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Group overview</a:t>
                </a:r>
                <a:endParaRPr lang="zh-CN" altLang="en-US" sz="2000" b="1" dirty="0"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-1" y="663574"/>
              <a:ext cx="531493" cy="790620"/>
              <a:chOff x="-1" y="0"/>
              <a:chExt cx="531493" cy="790620"/>
            </a:xfrm>
          </p:grpSpPr>
          <p:sp>
            <p:nvSpPr>
              <p:cNvPr id="38" name="燕尾形 32"/>
              <p:cNvSpPr>
                <a:spLocks noChangeArrowheads="1"/>
              </p:cNvSpPr>
              <p:nvPr/>
            </p:nvSpPr>
            <p:spPr bwMode="auto">
              <a:xfrm rot="5400000">
                <a:off x="-129565" y="129564"/>
                <a:ext cx="790620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燕尾形 8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2</a:t>
                </a:r>
                <a:endParaRPr lang="zh-CN" altLang="en-US" sz="2400" b="1" dirty="0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500066" y="663575"/>
              <a:ext cx="5595927" cy="608845"/>
              <a:chOff x="-31425" y="1"/>
              <a:chExt cx="5595927" cy="608845"/>
            </a:xfrm>
          </p:grpSpPr>
          <p:sp>
            <p:nvSpPr>
              <p:cNvPr id="36" name="同侧圆角矩形 30"/>
              <p:cNvSpPr>
                <a:spLocks/>
              </p:cNvSpPr>
              <p:nvPr/>
            </p:nvSpPr>
            <p:spPr bwMode="auto">
              <a:xfrm rot="5400000">
                <a:off x="2477825" y="-2477830"/>
                <a:ext cx="608845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同侧圆角矩形 10"/>
              <p:cNvSpPr>
                <a:spLocks noChangeArrowheads="1"/>
              </p:cNvSpPr>
              <p:nvPr/>
            </p:nvSpPr>
            <p:spPr bwMode="auto">
              <a:xfrm>
                <a:off x="-31425" y="63523"/>
                <a:ext cx="5540416" cy="445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FF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latin typeface="SimSun" pitchFamily="2" charset="-122"/>
                    <a:ea typeface="SimSun" pitchFamily="2" charset="-122"/>
                    <a:cs typeface="Arial" pitchFamily="34" charset="0"/>
                    <a:sym typeface="Arial" pitchFamily="34" charset="0"/>
                  </a:rPr>
                  <a:t>生产基地</a:t>
                </a:r>
                <a:r>
                  <a:rPr lang="zh-CN" altLang="en-US" sz="2400" b="1" dirty="0" smtClean="0"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</a:t>
                </a:r>
                <a:r>
                  <a:rPr lang="en-US" altLang="zh-CN" sz="2000" b="1" dirty="0" smtClean="0"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Manufacturing bases</a:t>
                </a:r>
                <a:endParaRPr lang="zh-CN" altLang="en-US" sz="2000" b="1" dirty="0"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0" y="1322766"/>
              <a:ext cx="531492" cy="759273"/>
              <a:chOff x="0" y="0"/>
              <a:chExt cx="531492" cy="759273"/>
            </a:xfrm>
          </p:grpSpPr>
          <p:sp>
            <p:nvSpPr>
              <p:cNvPr id="34" name="燕尾形 28"/>
              <p:cNvSpPr>
                <a:spLocks noChangeArrowheads="1"/>
              </p:cNvSpPr>
              <p:nvPr/>
            </p:nvSpPr>
            <p:spPr bwMode="auto">
              <a:xfrm rot="5400000">
                <a:off x="-113891" y="113891"/>
                <a:ext cx="759273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燕尾形 12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3</a:t>
                </a:r>
                <a:endParaRPr lang="zh-CN" altLang="en-US" sz="2400" b="1" dirty="0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500066" y="1322768"/>
              <a:ext cx="5595927" cy="616155"/>
              <a:chOff x="-31425" y="1"/>
              <a:chExt cx="5595927" cy="616155"/>
            </a:xfrm>
          </p:grpSpPr>
          <p:sp>
            <p:nvSpPr>
              <p:cNvPr id="32" name="同侧圆角矩形 26"/>
              <p:cNvSpPr>
                <a:spLocks/>
              </p:cNvSpPr>
              <p:nvPr/>
            </p:nvSpPr>
            <p:spPr bwMode="auto">
              <a:xfrm rot="5400000">
                <a:off x="2474170" y="-2474175"/>
                <a:ext cx="616155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同侧圆角矩形 14"/>
              <p:cNvSpPr>
                <a:spLocks noChangeArrowheads="1"/>
              </p:cNvSpPr>
              <p:nvPr/>
            </p:nvSpPr>
            <p:spPr bwMode="auto">
              <a:xfrm>
                <a:off x="-31425" y="70835"/>
                <a:ext cx="5540416" cy="445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应用领域     </a:t>
                </a:r>
                <a:r>
                  <a:rPr lang="en-US" altLang="zh-CN" sz="20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Application</a:t>
                </a: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0" y="1981958"/>
              <a:ext cx="531492" cy="805243"/>
              <a:chOff x="0" y="-1"/>
              <a:chExt cx="531492" cy="805243"/>
            </a:xfrm>
          </p:grpSpPr>
          <p:sp>
            <p:nvSpPr>
              <p:cNvPr id="30" name="燕尾形 24"/>
              <p:cNvSpPr>
                <a:spLocks noChangeArrowheads="1"/>
              </p:cNvSpPr>
              <p:nvPr/>
            </p:nvSpPr>
            <p:spPr bwMode="auto">
              <a:xfrm rot="5400000">
                <a:off x="-136876" y="136875"/>
                <a:ext cx="805243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燕尾形 16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4</a:t>
                </a:r>
                <a:endParaRPr lang="zh-CN" altLang="en-US" sz="2400" b="1" dirty="0"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500066" y="1981960"/>
              <a:ext cx="5595928" cy="623467"/>
              <a:chOff x="-31425" y="0"/>
              <a:chExt cx="5595928" cy="623467"/>
            </a:xfrm>
          </p:grpSpPr>
          <p:sp>
            <p:nvSpPr>
              <p:cNvPr id="28" name="同侧圆角矩形 22"/>
              <p:cNvSpPr>
                <a:spLocks/>
              </p:cNvSpPr>
              <p:nvPr/>
            </p:nvSpPr>
            <p:spPr bwMode="auto">
              <a:xfrm rot="5400000">
                <a:off x="2470515" y="-2470520"/>
                <a:ext cx="623467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同侧圆角矩形 18"/>
              <p:cNvSpPr>
                <a:spLocks noChangeArrowheads="1"/>
              </p:cNvSpPr>
              <p:nvPr/>
            </p:nvSpPr>
            <p:spPr bwMode="auto">
              <a:xfrm>
                <a:off x="-31425" y="78146"/>
                <a:ext cx="5540416" cy="445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研发技术    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R&amp;D capacity</a:t>
                </a:r>
              </a:p>
            </p:txBody>
          </p:sp>
        </p:grpSp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0" y="2641152"/>
              <a:ext cx="531492" cy="759273"/>
              <a:chOff x="0" y="0"/>
              <a:chExt cx="531492" cy="759273"/>
            </a:xfrm>
          </p:grpSpPr>
          <p:sp>
            <p:nvSpPr>
              <p:cNvPr id="26" name="燕尾形 20"/>
              <p:cNvSpPr>
                <a:spLocks noChangeArrowheads="1"/>
              </p:cNvSpPr>
              <p:nvPr/>
            </p:nvSpPr>
            <p:spPr bwMode="auto">
              <a:xfrm rot="5400000">
                <a:off x="-113891" y="113891"/>
                <a:ext cx="759273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燕尾形 20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5</a:t>
                </a:r>
                <a:endParaRPr lang="zh-CN" altLang="en-US" sz="2400" b="1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500066" y="2641153"/>
              <a:ext cx="5595927" cy="570187"/>
              <a:chOff x="-31425" y="1"/>
              <a:chExt cx="5595927" cy="570187"/>
            </a:xfrm>
          </p:grpSpPr>
          <p:sp>
            <p:nvSpPr>
              <p:cNvPr id="24" name="同侧圆角矩形 18"/>
              <p:cNvSpPr>
                <a:spLocks/>
              </p:cNvSpPr>
              <p:nvPr/>
            </p:nvSpPr>
            <p:spPr bwMode="auto">
              <a:xfrm rot="5400000">
                <a:off x="2497154" y="-2497159"/>
                <a:ext cx="570187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同侧圆角矩形 22"/>
              <p:cNvSpPr>
                <a:spLocks noChangeArrowheads="1"/>
              </p:cNvSpPr>
              <p:nvPr/>
            </p:nvSpPr>
            <p:spPr bwMode="auto">
              <a:xfrm>
                <a:off x="-31425" y="85458"/>
                <a:ext cx="5540416" cy="445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人本愿景     </a:t>
                </a:r>
                <a:r>
                  <a:rPr lang="en-US" altLang="zh-CN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Vision of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C&amp;U</a:t>
                </a: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+mj-lt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+mj-lt"/>
            </a:endParaRPr>
          </a:p>
        </p:txBody>
      </p:sp>
      <p:pic>
        <p:nvPicPr>
          <p:cNvPr id="26" name="Picture 4" descr="研发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3111"/>
            <a:ext cx="9159875" cy="687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未知"/>
          <p:cNvSpPr>
            <a:spLocks/>
          </p:cNvSpPr>
          <p:nvPr/>
        </p:nvSpPr>
        <p:spPr bwMode="auto">
          <a:xfrm>
            <a:off x="-14288" y="1700213"/>
            <a:ext cx="8329613" cy="4699000"/>
          </a:xfrm>
          <a:custGeom>
            <a:avLst/>
            <a:gdLst>
              <a:gd name="T0" fmla="*/ 10 w 6172"/>
              <a:gd name="T1" fmla="*/ 2019 h 2960"/>
              <a:gd name="T2" fmla="*/ 3676 w 6172"/>
              <a:gd name="T3" fmla="*/ 2577 h 2960"/>
              <a:gd name="T4" fmla="*/ 5687 w 6172"/>
              <a:gd name="T5" fmla="*/ 1599 h 2960"/>
              <a:gd name="T6" fmla="*/ 6099 w 6172"/>
              <a:gd name="T7" fmla="*/ 17 h 2960"/>
              <a:gd name="T8" fmla="*/ 5815 w 6172"/>
              <a:gd name="T9" fmla="*/ 1699 h 2960"/>
              <a:gd name="T10" fmla="*/ 3959 w 6172"/>
              <a:gd name="T11" fmla="*/ 2797 h 2960"/>
              <a:gd name="T12" fmla="*/ 0 w 6172"/>
              <a:gd name="T13" fmla="*/ 2678 h 2960"/>
              <a:gd name="T14" fmla="*/ 10 w 6172"/>
              <a:gd name="T15" fmla="*/ 2019 h 29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172"/>
              <a:gd name="T25" fmla="*/ 0 h 2960"/>
              <a:gd name="T26" fmla="*/ 6172 w 6172"/>
              <a:gd name="T27" fmla="*/ 2960 h 29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172" h="2960">
                <a:moveTo>
                  <a:pt x="10" y="2019"/>
                </a:moveTo>
                <a:cubicBezTo>
                  <a:pt x="806" y="2285"/>
                  <a:pt x="2730" y="2647"/>
                  <a:pt x="3676" y="2577"/>
                </a:cubicBezTo>
                <a:cubicBezTo>
                  <a:pt x="4622" y="2507"/>
                  <a:pt x="5283" y="2026"/>
                  <a:pt x="5687" y="1599"/>
                </a:cubicBezTo>
                <a:cubicBezTo>
                  <a:pt x="6091" y="1172"/>
                  <a:pt x="6078" y="0"/>
                  <a:pt x="6099" y="17"/>
                </a:cubicBezTo>
                <a:cubicBezTo>
                  <a:pt x="6120" y="34"/>
                  <a:pt x="6172" y="1236"/>
                  <a:pt x="5815" y="1699"/>
                </a:cubicBezTo>
                <a:cubicBezTo>
                  <a:pt x="5458" y="2162"/>
                  <a:pt x="4928" y="2634"/>
                  <a:pt x="3959" y="2797"/>
                </a:cubicBezTo>
                <a:cubicBezTo>
                  <a:pt x="2990" y="2960"/>
                  <a:pt x="658" y="2808"/>
                  <a:pt x="0" y="2678"/>
                </a:cubicBezTo>
                <a:cubicBezTo>
                  <a:pt x="27" y="2806"/>
                  <a:pt x="2" y="2029"/>
                  <a:pt x="10" y="2019"/>
                </a:cubicBezTo>
                <a:close/>
              </a:path>
            </a:pathLst>
          </a:custGeom>
          <a:gradFill rotWithShape="1">
            <a:gsLst>
              <a:gs pos="0">
                <a:srgbClr val="3399FF"/>
              </a:gs>
              <a:gs pos="100000">
                <a:srgbClr val="FFFFFF">
                  <a:alpha val="70998"/>
                </a:srgbClr>
              </a:gs>
            </a:gsLst>
            <a:lin ang="0" scaled="1"/>
          </a:gradFill>
          <a:ln>
            <a:noFill/>
          </a:ln>
          <a:extLst/>
        </p:spPr>
        <p:txBody>
          <a:bodyPr wrap="none"/>
          <a:lstStyle/>
          <a:p>
            <a:pPr>
              <a:defRPr/>
            </a:pPr>
            <a:endParaRPr lang="zh-CN" altLang="en-US">
              <a:latin typeface="+mj-lt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428596" y="1214422"/>
            <a:ext cx="3503612" cy="5032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marL="838200" indent="-838200">
              <a:defRPr/>
            </a:pPr>
            <a:r>
              <a:rPr lang="zh-CN" altLang="en-US" b="1" dirty="0">
                <a:latin typeface="+mj-lt"/>
              </a:rPr>
              <a:t>已获专利</a:t>
            </a:r>
            <a:r>
              <a:rPr lang="en-US" altLang="zh-CN" b="1" dirty="0" smtClean="0">
                <a:latin typeface="+mj-lt"/>
              </a:rPr>
              <a:t>150</a:t>
            </a:r>
            <a:r>
              <a:rPr lang="zh-CN" altLang="en-US" b="1" dirty="0" smtClean="0">
                <a:latin typeface="+mj-lt"/>
              </a:rPr>
              <a:t>多项</a:t>
            </a:r>
            <a:endParaRPr lang="en-US" altLang="zh-CN" b="1" dirty="0" smtClean="0">
              <a:latin typeface="+mj-lt"/>
            </a:endParaRPr>
          </a:p>
          <a:p>
            <a:pPr marL="838200" indent="-838200">
              <a:defRPr/>
            </a:pPr>
            <a:r>
              <a:rPr lang="en-US" altLang="zh-CN" sz="1600" b="1" dirty="0" smtClean="0">
                <a:latin typeface="+mj-lt"/>
              </a:rPr>
              <a:t>Obtained more than 150 patents</a:t>
            </a:r>
            <a:r>
              <a:rPr lang="zh-CN" altLang="en-US" sz="1600" b="1" dirty="0" smtClean="0">
                <a:latin typeface="+mj-lt"/>
              </a:rPr>
              <a:t> </a:t>
            </a:r>
            <a:endParaRPr lang="en-US" altLang="zh-CN" sz="1600" b="1" dirty="0">
              <a:latin typeface="+mj-lt"/>
            </a:endParaRPr>
          </a:p>
        </p:txBody>
      </p:sp>
      <p:pic>
        <p:nvPicPr>
          <p:cNvPr id="29" name="Picture 7" descr="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29304" y="2992177"/>
            <a:ext cx="2787651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428596" y="2214554"/>
            <a:ext cx="6927850" cy="2889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marL="838200" indent="-838200">
              <a:defRPr/>
            </a:pPr>
            <a:r>
              <a:rPr lang="en-US" b="1" dirty="0" err="1">
                <a:latin typeface="+mj-lt"/>
              </a:rPr>
              <a:t>参与</a:t>
            </a:r>
            <a:r>
              <a:rPr lang="zh-CN" altLang="en-US" b="1" dirty="0">
                <a:latin typeface="+mj-lt"/>
              </a:rPr>
              <a:t>制定国家及行业</a:t>
            </a:r>
            <a:r>
              <a:rPr lang="zh-CN" altLang="en-US" b="1" dirty="0" smtClean="0">
                <a:latin typeface="+mj-lt"/>
              </a:rPr>
              <a:t>标准</a:t>
            </a:r>
            <a:r>
              <a:rPr lang="en-US" altLang="zh-CN" b="1" dirty="0" smtClean="0">
                <a:latin typeface="+mj-lt"/>
              </a:rPr>
              <a:t>38</a:t>
            </a:r>
            <a:r>
              <a:rPr lang="zh-CN" altLang="en-US" b="1" dirty="0" smtClean="0">
                <a:latin typeface="+mj-lt"/>
              </a:rPr>
              <a:t>项</a:t>
            </a:r>
            <a:endParaRPr lang="en-US" altLang="zh-CN" b="1" dirty="0" smtClean="0">
              <a:latin typeface="+mj-lt"/>
            </a:endParaRPr>
          </a:p>
          <a:p>
            <a:pPr marL="838200" indent="-838200">
              <a:defRPr/>
            </a:pPr>
            <a:r>
              <a:rPr lang="en-US" altLang="zh-CN" sz="1600" b="1" dirty="0" smtClean="0">
                <a:latin typeface="+mj-lt"/>
              </a:rPr>
              <a:t>Participation in 38 national and </a:t>
            </a:r>
          </a:p>
          <a:p>
            <a:pPr marL="838200" indent="-838200">
              <a:defRPr/>
            </a:pPr>
            <a:r>
              <a:rPr lang="en-US" altLang="zh-CN" sz="1600" b="1" dirty="0" smtClean="0">
                <a:latin typeface="+mj-lt"/>
              </a:rPr>
              <a:t>industrial standards’ formulation</a:t>
            </a:r>
            <a:endParaRPr lang="en-US" altLang="zh-CN" sz="1600" b="1" dirty="0">
              <a:latin typeface="+mj-lt"/>
            </a:endParaRPr>
          </a:p>
        </p:txBody>
      </p:sp>
      <p:sp>
        <p:nvSpPr>
          <p:cNvPr id="31" name="Rectangle 12"/>
          <p:cNvSpPr>
            <a:spLocks noChangeArrowheads="1"/>
          </p:cNvSpPr>
          <p:nvPr/>
        </p:nvSpPr>
        <p:spPr bwMode="auto">
          <a:xfrm>
            <a:off x="428596" y="3214686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/>
            <a:r>
              <a:rPr lang="zh-CN" altLang="en-US" b="1" dirty="0" smtClean="0"/>
              <a:t> </a:t>
            </a:r>
            <a:r>
              <a:rPr lang="en-US" altLang="zh-CN" b="1" dirty="0" smtClean="0"/>
              <a:t>2013</a:t>
            </a:r>
            <a:r>
              <a:rPr lang="zh-CN" altLang="en-US" b="1" dirty="0" smtClean="0"/>
              <a:t>年自主</a:t>
            </a:r>
            <a:r>
              <a:rPr lang="zh-CN" altLang="en-US" b="1" dirty="0"/>
              <a:t>开发</a:t>
            </a:r>
            <a:r>
              <a:rPr lang="zh-CN" altLang="en-US" b="1" dirty="0" smtClean="0"/>
              <a:t>新产品</a:t>
            </a:r>
            <a:r>
              <a:rPr lang="en-US" altLang="zh-CN" b="1" dirty="0" smtClean="0"/>
              <a:t>1000</a:t>
            </a:r>
            <a:r>
              <a:rPr lang="zh-CN" altLang="en-US" b="1" dirty="0" smtClean="0"/>
              <a:t>多个</a:t>
            </a:r>
            <a:endParaRPr lang="en-US" altLang="zh-CN" b="1" dirty="0" smtClean="0"/>
          </a:p>
          <a:p>
            <a:pPr marL="838200" indent="-838200"/>
            <a:r>
              <a:rPr lang="en-US" altLang="zh-CN" sz="1600" b="1" dirty="0" smtClean="0"/>
              <a:t> More than 1,000 new </a:t>
            </a:r>
          </a:p>
          <a:p>
            <a:pPr marL="838200" indent="-838200"/>
            <a:r>
              <a:rPr lang="en-US" altLang="zh-CN" sz="1600" b="1" dirty="0" smtClean="0"/>
              <a:t> products  were developed</a:t>
            </a:r>
          </a:p>
          <a:p>
            <a:pPr marL="838200" indent="-838200"/>
            <a:r>
              <a:rPr lang="en-US" altLang="zh-CN" sz="1600" b="1" dirty="0" smtClean="0"/>
              <a:t> in 2013 </a:t>
            </a:r>
            <a:endParaRPr lang="en-US" altLang="zh-CN" sz="1600" b="1" dirty="0"/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285720" y="1357298"/>
            <a:ext cx="144463" cy="146050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3399F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+mj-lt"/>
            </a:endParaRPr>
          </a:p>
        </p:txBody>
      </p:sp>
      <p:sp>
        <p:nvSpPr>
          <p:cNvPr id="33" name="Oval 14"/>
          <p:cNvSpPr>
            <a:spLocks noChangeArrowheads="1"/>
          </p:cNvSpPr>
          <p:nvPr/>
        </p:nvSpPr>
        <p:spPr bwMode="auto">
          <a:xfrm>
            <a:off x="282546" y="2271704"/>
            <a:ext cx="144463" cy="146050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3399F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+mj-lt"/>
            </a:endParaRPr>
          </a:p>
        </p:txBody>
      </p:sp>
      <p:sp>
        <p:nvSpPr>
          <p:cNvPr id="38" name="Oval 14"/>
          <p:cNvSpPr>
            <a:spLocks noChangeArrowheads="1"/>
          </p:cNvSpPr>
          <p:nvPr/>
        </p:nvSpPr>
        <p:spPr bwMode="auto">
          <a:xfrm>
            <a:off x="309563" y="3316295"/>
            <a:ext cx="144462" cy="146050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3399FF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+mj-lt"/>
            </a:endParaRPr>
          </a:p>
        </p:txBody>
      </p:sp>
      <p:pic>
        <p:nvPicPr>
          <p:cNvPr id="39" name="Picture 10" descr="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24317" y="4219575"/>
            <a:ext cx="2879726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 descr="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66351" y="4537905"/>
            <a:ext cx="2725737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C:\Users\lzs\Desktop\cu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58" y="357166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1785918" y="428604"/>
            <a:ext cx="442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研发技术  </a:t>
            </a:r>
            <a:r>
              <a:rPr lang="en-US" altLang="zh-CN" sz="3200" b="1" dirty="0" smtClean="0"/>
              <a:t>R&amp;D capacity</a:t>
            </a:r>
            <a:endParaRPr lang="zh-CN" altLang="en-US" sz="32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按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F5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放映观看 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请把文件夹放到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F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盘根目录下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)</a:t>
            </a:r>
            <a:endParaRPr lang="zh-CN" altLang="en-US" sz="4400" b="1">
              <a:solidFill>
                <a:schemeClr val="bg1"/>
              </a:solidFill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1714480" y="571480"/>
            <a:ext cx="442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研发技术  </a:t>
            </a:r>
            <a:r>
              <a:rPr lang="en-US" altLang="zh-CN" sz="2800" b="1" dirty="0" smtClean="0"/>
              <a:t>R&amp;D capacity</a:t>
            </a:r>
            <a:endParaRPr lang="zh-CN" altLang="en-US" sz="28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2285984" y="5857892"/>
            <a:ext cx="5000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/>
              <a:t>实验室认可证书</a:t>
            </a:r>
            <a:endParaRPr lang="en-US" altLang="zh-CN" sz="2000" b="1" dirty="0" smtClean="0"/>
          </a:p>
          <a:p>
            <a:pPr algn="ctr"/>
            <a:r>
              <a:rPr lang="en-US" altLang="zh-CN" sz="2000" b="1" dirty="0" smtClean="0"/>
              <a:t>Laboratory Accreditation Certificate</a:t>
            </a:r>
            <a:endParaRPr lang="zh-CN" altLang="en-US" sz="2000" b="1" dirty="0"/>
          </a:p>
        </p:txBody>
      </p:sp>
      <p:pic>
        <p:nvPicPr>
          <p:cNvPr id="47107" name="Picture 3" descr="C:\Documents and Settings\Administrator\Application Data\Tencent\Users\965547205\QQ\WinTemp\RichOle\7I[NJ%0M%H{3(~CZTI$VZFF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42976" y="1142984"/>
            <a:ext cx="7286676" cy="474631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4317991" y="6137271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85918" y="571480"/>
            <a:ext cx="678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Ⅰ. </a:t>
            </a:r>
            <a:r>
              <a:rPr lang="zh-CN" altLang="en-US" sz="3200" b="1" dirty="0" smtClean="0"/>
              <a:t>设计能力  </a:t>
            </a:r>
            <a:r>
              <a:rPr lang="en-US" altLang="zh-CN" sz="2800" b="1" dirty="0" smtClean="0"/>
              <a:t>Design capacity</a:t>
            </a:r>
            <a:endParaRPr lang="zh-CN" altLang="en-US" sz="2800" b="1" dirty="0"/>
          </a:p>
        </p:txBody>
      </p:sp>
      <p:sp>
        <p:nvSpPr>
          <p:cNvPr id="8" name="Picture 19" descr="幻灯片抬头"/>
          <p:cNvSpPr>
            <a:spLocks noChangeAspect="1" noChangeArrowheads="1"/>
          </p:cNvSpPr>
          <p:nvPr/>
        </p:nvSpPr>
        <p:spPr bwMode="auto">
          <a:xfrm>
            <a:off x="7315191" y="6288084"/>
            <a:ext cx="785812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CN" altLang="zh-CN" sz="1200">
                <a:solidFill>
                  <a:srgbClr val="000000"/>
                </a:solidFill>
                <a:sym typeface="Arial" pitchFamily="34" charset="0"/>
              </a:rPr>
              <a:t>*</a:t>
            </a:r>
          </a:p>
        </p:txBody>
      </p:sp>
      <p:sp>
        <p:nvSpPr>
          <p:cNvPr id="9" name="Text Box 2"/>
          <p:cNvSpPr>
            <a:spLocks noChangeArrowheads="1"/>
          </p:cNvSpPr>
          <p:nvPr/>
        </p:nvSpPr>
        <p:spPr bwMode="auto">
          <a:xfrm>
            <a:off x="500034" y="1357298"/>
            <a:ext cx="7110413" cy="64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79" tIns="43640" rIns="87279" bIns="43640">
            <a:spAutoFit/>
          </a:bodyPr>
          <a:lstStyle/>
          <a:p>
            <a:r>
              <a:rPr lang="zh-CN" altLang="en-US" b="1" dirty="0" smtClean="0">
                <a:solidFill>
                  <a:srgbClr val="000000"/>
                </a:solidFill>
                <a:latin typeface="Arial" pitchFamily="34" charset="0"/>
                <a:ea typeface="MS Gothic" pitchFamily="1" charset="-128"/>
                <a:sym typeface="Arial" pitchFamily="34" charset="0"/>
              </a:rPr>
              <a:t>设计、计算、分析软件的运用</a:t>
            </a:r>
            <a:endParaRPr lang="en-US" altLang="zh-CN" b="1" dirty="0" smtClean="0">
              <a:solidFill>
                <a:srgbClr val="000000"/>
              </a:solidFill>
              <a:latin typeface="Arial" pitchFamily="34" charset="0"/>
              <a:ea typeface="MS Gothic" pitchFamily="1" charset="-128"/>
              <a:sym typeface="Arial" pitchFamily="34" charset="0"/>
            </a:endParaRPr>
          </a:p>
          <a:p>
            <a:r>
              <a:rPr lang="en-US" altLang="ja-JP" sz="1600" b="1" dirty="0" smtClean="0">
                <a:solidFill>
                  <a:srgbClr val="000000"/>
                </a:solidFill>
                <a:latin typeface="Arial" pitchFamily="34" charset="0"/>
                <a:ea typeface="MS Gothic" pitchFamily="1" charset="-128"/>
                <a:sym typeface="Arial" pitchFamily="34" charset="0"/>
              </a:rPr>
              <a:t>Design, calculation and analysis software</a:t>
            </a:r>
            <a:r>
              <a:rPr lang="ja-JP" altLang="en-US" b="1" dirty="0">
                <a:solidFill>
                  <a:srgbClr val="000000"/>
                </a:solidFill>
                <a:latin typeface="Arial" pitchFamily="34" charset="0"/>
                <a:ea typeface="MS Gothic" pitchFamily="1" charset="-128"/>
                <a:sym typeface="Arial" pitchFamily="34" charset="0"/>
              </a:rPr>
              <a:t>　　</a:t>
            </a:r>
            <a:endParaRPr lang="zh-CN" altLang="en-US" b="1" dirty="0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0" y="2214554"/>
            <a:ext cx="37147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533400" algn="l"/>
              </a:tabLs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Batang" pitchFamily="2" charset="-127"/>
                <a:sym typeface="Arial" pitchFamily="34" charset="0"/>
              </a:rPr>
              <a:t>☆   </a:t>
            </a:r>
            <a:r>
              <a:rPr lang="zh-CN" altLang="en-US" b="1" dirty="0" smtClean="0">
                <a:solidFill>
                  <a:srgbClr val="000000"/>
                </a:solidFill>
                <a:latin typeface="Arial" pitchFamily="34" charset="0"/>
                <a:ea typeface="Batang" pitchFamily="2" charset="-127"/>
                <a:sym typeface="Arial" pitchFamily="34" charset="0"/>
              </a:rPr>
              <a:t>计算机辅助软件：</a:t>
            </a:r>
            <a:endParaRPr lang="zh-CN" altLang="en-US" b="1" dirty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>
              <a:tabLst>
                <a:tab pos="533400" algn="l"/>
              </a:tabLst>
            </a:pPr>
            <a:r>
              <a:rPr lang="en-US" b="1" i="1" dirty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		</a:t>
            </a:r>
            <a:r>
              <a:rPr lang="en-US" b="1" i="1" dirty="0" smtClean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  AUTOCAD</a:t>
            </a:r>
            <a:endParaRPr lang="en-US" b="1" dirty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>
              <a:tabLst>
                <a:tab pos="533400" algn="l"/>
              </a:tabLst>
            </a:pPr>
            <a:r>
              <a:rPr lang="en-US" b="1" i="1" dirty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		</a:t>
            </a:r>
            <a:r>
              <a:rPr lang="en-US" b="1" i="1" dirty="0" smtClean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  </a:t>
            </a:r>
            <a:r>
              <a:rPr lang="en-US" b="1" i="1" dirty="0" err="1" smtClean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UniGraphics</a:t>
            </a:r>
            <a:endParaRPr lang="en-US" b="1" i="1" dirty="0">
              <a:solidFill>
                <a:srgbClr val="3366FF"/>
              </a:solidFill>
              <a:latin typeface="Arial" pitchFamily="34" charset="0"/>
              <a:sym typeface="Arial" pitchFamily="34" charset="0"/>
            </a:endParaRPr>
          </a:p>
          <a:p>
            <a:pPr>
              <a:tabLst>
                <a:tab pos="533400" algn="l"/>
              </a:tabLst>
            </a:pPr>
            <a:r>
              <a:rPr lang="en-US" b="1" i="1" dirty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		</a:t>
            </a:r>
            <a:r>
              <a:rPr lang="en-US" b="1" i="1" dirty="0" smtClean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  PRO </a:t>
            </a:r>
            <a:r>
              <a:rPr lang="en-US" b="1" i="1" dirty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Engineer</a:t>
            </a:r>
          </a:p>
          <a:p>
            <a:pPr>
              <a:tabLst>
                <a:tab pos="533400" algn="l"/>
              </a:tabLst>
            </a:pPr>
            <a:r>
              <a:rPr lang="en-US" b="1" i="1" dirty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		</a:t>
            </a:r>
            <a:r>
              <a:rPr lang="en-US" b="1" i="1" dirty="0" smtClean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  SOLIDWORKS</a:t>
            </a:r>
            <a:endParaRPr lang="zh-CN" altLang="en-US" b="1" i="1" dirty="0">
              <a:solidFill>
                <a:srgbClr val="3366FF"/>
              </a:solidFill>
              <a:latin typeface="Arial" pitchFamily="34" charset="0"/>
              <a:sym typeface="Arial" pitchFamily="34" charset="0"/>
            </a:endParaRPr>
          </a:p>
          <a:p>
            <a:pPr>
              <a:tabLst>
                <a:tab pos="533400" algn="l"/>
              </a:tabLst>
            </a:pPr>
            <a:r>
              <a:rPr lang="en-US" b="1" i="1" dirty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		</a:t>
            </a:r>
            <a:r>
              <a:rPr lang="en-US" b="1" i="1" dirty="0" smtClean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  CATIA</a:t>
            </a:r>
            <a:endParaRPr lang="en-US" b="1" dirty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4643446"/>
            <a:ext cx="250189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533400" algn="l"/>
              </a:tabLs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Batang" pitchFamily="2" charset="-127"/>
                <a:sym typeface="Arial" pitchFamily="34" charset="0"/>
              </a:rPr>
              <a:t>        ☆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Batang" pitchFamily="2" charset="-127"/>
                <a:sym typeface="Arial" pitchFamily="34" charset="0"/>
              </a:rPr>
              <a:t> </a:t>
            </a:r>
            <a:r>
              <a:rPr lang="zh-CN" altLang="en-US" b="1" dirty="0" smtClean="0">
                <a:solidFill>
                  <a:srgbClr val="000000"/>
                </a:solidFill>
                <a:latin typeface="Arial" pitchFamily="34" charset="0"/>
                <a:ea typeface="Batang" pitchFamily="2" charset="-127"/>
                <a:sym typeface="Arial" pitchFamily="34" charset="0"/>
              </a:rPr>
              <a:t>分析软件：</a:t>
            </a:r>
            <a:endParaRPr lang="zh-CN" altLang="en-US" b="1" dirty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>
              <a:tabLst>
                <a:tab pos="533400" algn="l"/>
              </a:tabLst>
            </a:pPr>
            <a:r>
              <a:rPr lang="en-US" b="1" i="1" dirty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		  </a:t>
            </a:r>
            <a:r>
              <a:rPr lang="en-US" b="1" i="1" dirty="0" err="1" smtClean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Ansys</a:t>
            </a:r>
            <a:r>
              <a:rPr lang="en-US" b="1" i="1" dirty="0" smtClean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 </a:t>
            </a:r>
            <a:endParaRPr lang="en-US" b="1" dirty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>
              <a:tabLst>
                <a:tab pos="533400" algn="l"/>
              </a:tabLst>
            </a:pPr>
            <a:r>
              <a:rPr lang="en-US" b="1" i="1" dirty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		  </a:t>
            </a:r>
            <a:r>
              <a:rPr lang="en-US" b="1" i="1" dirty="0" smtClean="0">
                <a:solidFill>
                  <a:srgbClr val="3366FF"/>
                </a:solidFill>
                <a:latin typeface="Arial" pitchFamily="34" charset="0"/>
                <a:sym typeface="Arial" pitchFamily="34" charset="0"/>
              </a:rPr>
              <a:t>ROMAX</a:t>
            </a:r>
            <a:endParaRPr lang="zh-CN" altLang="en-US" b="1" dirty="0"/>
          </a:p>
        </p:txBody>
      </p:sp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08566" y="5022846"/>
            <a:ext cx="23145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67" descr="http://upload.wikimedia.org/wikipedia/commons/thumb/8/8a/Logo_CATIA.jpg/220px-Logo_CATI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164128" y="2986084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71" descr="http://t2.gstatic.com/images?q=tbn:ANd9GcSii9ba3vn9EndDvMBE4J0aJSRD3v_HmNW9K8EVhDTlw0zQHQy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55953" y="2051046"/>
            <a:ext cx="7207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73" descr="http://t0.gstatic.com/images?q=tbn:ANd9GcT0PXJRd4pWk9K6xruYQIr6Jtnkzqtn1bQIX6427RRcuHhsrR2bE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62575" y="2171700"/>
            <a:ext cx="129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75" descr="http://t1.gstatic.com/images?q=tbn:ANd9GcRsnY9nI7XBw3vG8873Z5miybENX9fymNiz_mk6onOYEj4CDOvW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14678" y="2928934"/>
            <a:ext cx="152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77" descr="http://t2.gstatic.com/images?q=tbn:ANd9GcRgq1JnR_vNzZkZinwQshmIHqYIzs1HBpRR7rBunp7MS2kcWBe1Ew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665778" y="2141534"/>
            <a:ext cx="1214438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79" descr="Romax Technology logo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065453" y="5108571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81" descr="ANSYS logo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3092441" y="4360859"/>
            <a:ext cx="180181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图片 16" descr="WR3258171(西峡1584滚子凸6游隙-10)-复件 [西峡1584三点滚子凸6游隙-10]-钢球保持架应力.bmp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294428" y="3895721"/>
            <a:ext cx="16065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图片 17" descr="WR3258171(西峡1584滚子凸6游隙-10)-复件 [西峡1584三点滚子凸6游隙-10]-滚子保持架应力.bmp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076816" y="3895721"/>
            <a:ext cx="1604962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icture 19" descr="幻灯片抬头"/>
          <p:cNvSpPr>
            <a:spLocks noChangeAspect="1" noChangeArrowheads="1"/>
          </p:cNvSpPr>
          <p:nvPr/>
        </p:nvSpPr>
        <p:spPr bwMode="auto">
          <a:xfrm>
            <a:off x="8431213" y="6500813"/>
            <a:ext cx="785812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CN" altLang="zh-CN" sz="1200">
                <a:solidFill>
                  <a:srgbClr val="000000"/>
                </a:solidFill>
                <a:sym typeface="Arial" pitchFamily="34" charset="0"/>
              </a:rPr>
              <a:t>*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447925" y="549275"/>
            <a:ext cx="55895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zh-CN" sz="2000" b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714348" y="1357298"/>
            <a:ext cx="3529012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l"/>
            </a:pPr>
            <a:r>
              <a:rPr lang="zh-CN" altLang="en-US" sz="1600" b="1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试验机</a:t>
            </a:r>
            <a:r>
              <a:rPr lang="zh-CN" altLang="en-US" sz="1600" b="1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：</a:t>
            </a:r>
            <a:r>
              <a:rPr lang="en-US" altLang="zh-CN" sz="1600" b="1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150</a:t>
            </a:r>
            <a:r>
              <a:rPr lang="zh-CN" altLang="en-US" sz="1600" b="1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台</a:t>
            </a:r>
            <a:endParaRPr lang="en-US" altLang="zh-CN" sz="1600" b="1" dirty="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l"/>
            </a:pPr>
            <a:r>
              <a:rPr lang="zh-CN" altLang="en-US" sz="1600" b="1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试验中心面积：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2200m</a:t>
            </a:r>
            <a:r>
              <a:rPr lang="en-US" sz="1600" b="1" baseline="30000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2;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l"/>
            </a:pPr>
            <a:r>
              <a:rPr lang="zh-CN" altLang="en-US" sz="1600" b="1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员工</a:t>
            </a:r>
            <a:r>
              <a:rPr lang="zh-CN" altLang="en-US" sz="1600" b="1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： </a:t>
            </a:r>
            <a:r>
              <a:rPr lang="en-US" altLang="zh-CN" sz="1600" b="1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32</a:t>
            </a:r>
            <a:endParaRPr lang="en-US" sz="1600" b="1" dirty="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l"/>
            </a:pPr>
            <a:endParaRPr lang="en-US" sz="1600" b="1" i="1" u="sng" dirty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l"/>
            </a:pPr>
            <a:r>
              <a:rPr lang="en-US" altLang="zh-CN" sz="1600" b="1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Testing machines</a:t>
            </a:r>
            <a:r>
              <a:rPr lang="en-US" altLang="zh-CN" sz="1600" b="1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:  150</a:t>
            </a:r>
            <a:endParaRPr lang="en-US" altLang="zh-CN" sz="1600" b="1" dirty="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l"/>
            </a:pPr>
            <a:r>
              <a:rPr lang="en-US" altLang="zh-CN" sz="1600" b="1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Test Center area: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2200m</a:t>
            </a:r>
            <a:r>
              <a:rPr lang="en-US" sz="1600" b="1" baseline="30000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2;</a:t>
            </a:r>
            <a:endParaRPr lang="en-US" altLang="zh-CN" sz="1600" b="1" dirty="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l"/>
            </a:pPr>
            <a:r>
              <a:rPr lang="en-US" altLang="zh-CN" sz="1600" b="1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Employees</a:t>
            </a:r>
            <a:r>
              <a:rPr lang="en-US" altLang="zh-CN" sz="1600" b="1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:  32</a:t>
            </a:r>
            <a:endParaRPr lang="zh-CN" altLang="en-US" sz="1600" b="1" dirty="0"/>
          </a:p>
        </p:txBody>
      </p:sp>
      <p:sp>
        <p:nvSpPr>
          <p:cNvPr id="10" name="矩形 11"/>
          <p:cNvSpPr>
            <a:spLocks noChangeArrowheads="1"/>
          </p:cNvSpPr>
          <p:nvPr/>
        </p:nvSpPr>
        <p:spPr bwMode="auto">
          <a:xfrm>
            <a:off x="500034" y="3643314"/>
            <a:ext cx="385762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zh-CN" altLang="en-US" sz="1600" b="1" dirty="0" smtClean="0">
                <a:latin typeface="Arial" pitchFamily="34" charset="0"/>
                <a:sym typeface="Arial" pitchFamily="34" charset="0"/>
              </a:rPr>
              <a:t>寿命试验   </a:t>
            </a:r>
            <a:r>
              <a:rPr lang="en-US" altLang="zh-CN" sz="1400" b="1" dirty="0" smtClean="0">
                <a:latin typeface="Arial" pitchFamily="34" charset="0"/>
                <a:sym typeface="Arial" pitchFamily="34" charset="0"/>
              </a:rPr>
              <a:t>Life test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zh-CN" altLang="en-US" sz="1600" b="1" dirty="0" smtClean="0">
                <a:latin typeface="Arial" pitchFamily="34" charset="0"/>
                <a:sym typeface="Arial" pitchFamily="34" charset="0"/>
              </a:rPr>
              <a:t>盐雾试验   </a:t>
            </a:r>
            <a:r>
              <a:rPr lang="en-US" altLang="zh-CN" sz="1400" b="1" dirty="0" smtClean="0">
                <a:latin typeface="Arial" pitchFamily="34" charset="0"/>
                <a:sym typeface="Arial" pitchFamily="34" charset="0"/>
              </a:rPr>
              <a:t>Salt-spray test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zh-CN" altLang="en-US" sz="1600" b="1" dirty="0" smtClean="0">
                <a:latin typeface="Arial" pitchFamily="34" charset="0"/>
                <a:sym typeface="Arial" pitchFamily="34" charset="0"/>
              </a:rPr>
              <a:t>泥水试验   </a:t>
            </a:r>
            <a:r>
              <a:rPr lang="en-US" altLang="zh-CN" sz="1400" b="1" dirty="0" smtClean="0">
                <a:latin typeface="Arial" pitchFamily="34" charset="0"/>
                <a:sym typeface="Arial" pitchFamily="34" charset="0"/>
              </a:rPr>
              <a:t>Muddy water test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zh-CN" altLang="en-US" sz="1600" b="1" dirty="0" smtClean="0">
                <a:latin typeface="Arial" pitchFamily="34" charset="0"/>
                <a:sym typeface="Arial" pitchFamily="34" charset="0"/>
              </a:rPr>
              <a:t>油脂性能试验  </a:t>
            </a:r>
            <a:r>
              <a:rPr lang="en-US" altLang="zh-CN" sz="1400" b="1" dirty="0" smtClean="0">
                <a:latin typeface="Arial" pitchFamily="34" charset="0"/>
                <a:sym typeface="Arial" pitchFamily="34" charset="0"/>
              </a:rPr>
              <a:t>Grease performance test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zh-CN" altLang="en-US" sz="1600" b="1" dirty="0" smtClean="0">
                <a:latin typeface="Arial" pitchFamily="34" charset="0"/>
                <a:sym typeface="Arial" pitchFamily="34" charset="0"/>
              </a:rPr>
              <a:t>密封件性能试验  </a:t>
            </a:r>
            <a:r>
              <a:rPr lang="en-US" altLang="zh-CN" sz="1400" b="1" dirty="0" smtClean="0">
                <a:latin typeface="Arial" pitchFamily="34" charset="0"/>
                <a:sym typeface="Arial" pitchFamily="34" charset="0"/>
              </a:rPr>
              <a:t>Seal performance test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zh-CN" altLang="en-US" sz="1600" b="1" dirty="0" smtClean="0">
                <a:latin typeface="Arial" pitchFamily="34" charset="0"/>
                <a:sym typeface="Arial" pitchFamily="34" charset="0"/>
              </a:rPr>
              <a:t>高低温试验   </a:t>
            </a:r>
            <a:r>
              <a:rPr lang="en-US" altLang="zh-CN" sz="1400" b="1" dirty="0" smtClean="0">
                <a:latin typeface="Arial" pitchFamily="34" charset="0"/>
                <a:sym typeface="Arial" pitchFamily="34" charset="0"/>
              </a:rPr>
              <a:t>High/ Low temperature test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altLang="zh-CN" sz="1600" b="1" dirty="0" smtClean="0">
                <a:latin typeface="Arial" pitchFamily="34" charset="0"/>
                <a:sym typeface="Arial" pitchFamily="34" charset="0"/>
              </a:rPr>
              <a:t>……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zh-CN" altLang="en-US" sz="1600" b="1" dirty="0"/>
          </a:p>
        </p:txBody>
      </p:sp>
      <p:pic>
        <p:nvPicPr>
          <p:cNvPr id="12" name="Picture 2" descr="C:\客户资料\综合资料\产品资料\企业简介\C&amp;U Plants\22.技术中心\技术中心\技术中心照片\IMG_075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59300" y="1268413"/>
            <a:ext cx="39243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5" descr="2号试验机2011-09-03-10-09-3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5325" y="3644900"/>
            <a:ext cx="40322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23"/>
          <p:cNvSpPr>
            <a:spLocks noChangeArrowheads="1"/>
          </p:cNvSpPr>
          <p:nvPr/>
        </p:nvSpPr>
        <p:spPr bwMode="auto">
          <a:xfrm>
            <a:off x="4721225" y="6223000"/>
            <a:ext cx="3886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寿命试验控制系统</a:t>
            </a:r>
            <a:endParaRPr lang="en-US" altLang="zh-CN" sz="1600" b="1" dirty="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algn="ctr"/>
            <a:r>
              <a:rPr lang="en-US" altLang="zh-CN" sz="1400" b="1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Life test control system</a:t>
            </a:r>
            <a:endParaRPr lang="zh-CN" altLang="en-US" sz="1400" b="1" dirty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85918" y="571480"/>
            <a:ext cx="678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Ⅱ. </a:t>
            </a:r>
            <a:r>
              <a:rPr lang="zh-CN" altLang="en-US" sz="3200" b="1" dirty="0" smtClean="0"/>
              <a:t>试验能力  </a:t>
            </a:r>
            <a:r>
              <a:rPr lang="en-US" altLang="zh-CN" sz="2800" b="1" dirty="0" smtClean="0"/>
              <a:t>Testing capacity</a:t>
            </a:r>
            <a:endParaRPr lang="zh-CN" altLang="en-US" sz="28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4" y="1214423"/>
            <a:ext cx="2714644" cy="2138876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57554" y="1214422"/>
            <a:ext cx="2500330" cy="214314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14282" y="3429000"/>
            <a:ext cx="3071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/>
              <a:t>耐久性试验机  </a:t>
            </a:r>
            <a:r>
              <a:rPr lang="en-US" altLang="zh-CN" sz="1400" b="1" dirty="0" smtClean="0"/>
              <a:t>Durability test </a:t>
            </a:r>
            <a:endParaRPr lang="zh-CN" alt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57488" y="3429000"/>
            <a:ext cx="3071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/>
              <a:t>     试验控制室  </a:t>
            </a:r>
            <a:r>
              <a:rPr lang="en-US" altLang="zh-CN" sz="1400" b="1" dirty="0" smtClean="0"/>
              <a:t>Test monitoring room</a:t>
            </a:r>
            <a:endParaRPr lang="zh-CN" altLang="en-US" sz="1400" b="1" dirty="0"/>
          </a:p>
        </p:txBody>
      </p:sp>
      <p:pic>
        <p:nvPicPr>
          <p:cNvPr id="12" name="Picture 21" descr="技术研发介绍_页面_21_图像_000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00760" y="1214422"/>
            <a:ext cx="2839319" cy="214314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214942" y="3429000"/>
            <a:ext cx="4500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/>
              <a:t>油脂性能试验机  </a:t>
            </a:r>
            <a:r>
              <a:rPr lang="en-US" altLang="zh-CN" sz="1400" b="1" dirty="0" smtClean="0"/>
              <a:t>Grease performance test</a:t>
            </a:r>
            <a:endParaRPr lang="zh-CN" altLang="en-US" sz="1400" b="1" dirty="0"/>
          </a:p>
        </p:txBody>
      </p:sp>
      <p:pic>
        <p:nvPicPr>
          <p:cNvPr id="21" name="Picture 1" descr="C:\Documents and Settings\Administrator\Application Data\Tencent\Users\965547205\QQ\WinTemp\RichOle\E31COI{$O8_]])S{J4ZW}%C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8596" y="3786190"/>
            <a:ext cx="2667005" cy="2286016"/>
          </a:xfrm>
          <a:prstGeom prst="rect">
            <a:avLst/>
          </a:prstGeom>
          <a:noFill/>
        </p:spPr>
      </p:pic>
      <p:pic>
        <p:nvPicPr>
          <p:cNvPr id="22" name="Picture 2" descr="C:\Documents and Settings\Administrator\Application Data\Tencent\Users\2922210841\QQ\WinTemp\RichOle\SEBA717($ULM`INSF~~`2$E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00430" y="3786190"/>
            <a:ext cx="2083232" cy="2214578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214282" y="6143644"/>
            <a:ext cx="2928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/>
              <a:t>泥水试验  </a:t>
            </a:r>
            <a:r>
              <a:rPr lang="en-US" altLang="zh-CN" sz="1400" b="1" dirty="0" smtClean="0"/>
              <a:t>Muddy water test</a:t>
            </a:r>
            <a:endParaRPr lang="zh-CN" alt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500430" y="6143644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/>
              <a:t>盐雾试验  </a:t>
            </a:r>
            <a:r>
              <a:rPr lang="en-US" altLang="zh-CN" sz="1400" b="1" dirty="0" smtClean="0"/>
              <a:t>Salt-spray test</a:t>
            </a:r>
            <a:endParaRPr lang="zh-CN" alt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785918" y="571480"/>
            <a:ext cx="678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Ⅱ. </a:t>
            </a:r>
            <a:r>
              <a:rPr lang="zh-CN" altLang="en-US" sz="3200" b="1" dirty="0" smtClean="0"/>
              <a:t>试验能力  </a:t>
            </a:r>
            <a:r>
              <a:rPr lang="en-US" altLang="zh-CN" sz="2800" b="1" dirty="0" smtClean="0"/>
              <a:t>Testing capacity</a:t>
            </a:r>
            <a:endParaRPr lang="zh-CN" altLang="en-US" sz="2800" b="1" dirty="0"/>
          </a:p>
        </p:txBody>
      </p:sp>
      <p:grpSp>
        <p:nvGrpSpPr>
          <p:cNvPr id="19" name="Group 10"/>
          <p:cNvGrpSpPr>
            <a:grpSpLocks noChangeAspect="1"/>
          </p:cNvGrpSpPr>
          <p:nvPr/>
        </p:nvGrpSpPr>
        <p:grpSpPr>
          <a:xfrm>
            <a:off x="5786446" y="3857628"/>
            <a:ext cx="3148048" cy="2071702"/>
            <a:chOff x="5256208" y="1785942"/>
            <a:chExt cx="3067053" cy="16430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3"/>
            <p:cNvPicPr>
              <a:picLocks noChangeAspect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>
            <a:xfrm>
              <a:off x="5256208" y="1785942"/>
              <a:ext cx="1528757" cy="16430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dist="139699" dir="2700000" algn="tl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4"/>
            <p:cNvPicPr>
              <a:picLocks noChangeAspect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>
            <a:xfrm>
              <a:off x="6756401" y="1785942"/>
              <a:ext cx="1566860" cy="16430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dist="139699" dir="2700000" algn="tl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6" name="TextBox 25"/>
          <p:cNvSpPr txBox="1"/>
          <p:nvPr/>
        </p:nvSpPr>
        <p:spPr>
          <a:xfrm>
            <a:off x="5857884" y="6072206"/>
            <a:ext cx="28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/>
              <a:t>高低温试验机 </a:t>
            </a:r>
            <a:endParaRPr lang="en-US" altLang="zh-CN" sz="1400" b="1" dirty="0" smtClean="0"/>
          </a:p>
          <a:p>
            <a:pPr algn="ctr"/>
            <a:r>
              <a:rPr lang="en-US" altLang="zh-CN" sz="1400" b="1" dirty="0" smtClean="0"/>
              <a:t>High/Low temperature test</a:t>
            </a:r>
            <a:endParaRPr lang="zh-CN" altLang="en-US" sz="14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hemical Composition Analysis(O H)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786" y="2357430"/>
            <a:ext cx="2414587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金相显微镜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00430" y="2357430"/>
            <a:ext cx="2346325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286116" y="4000504"/>
            <a:ext cx="259238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zh-CN" altLang="en-US" sz="1200" b="1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金相显微镜  </a:t>
            </a:r>
            <a:endParaRPr lang="en-US" altLang="zh-CN" sz="1200" b="1" dirty="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altLang="zh-CN" sz="1200" b="1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Metallurgical microscope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00034" y="4071942"/>
            <a:ext cx="27860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元素分析仪  </a:t>
            </a:r>
            <a:r>
              <a:rPr lang="en-US" altLang="zh-CN" sz="1200" b="1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Oxygen, Nitrogen &amp; </a:t>
            </a:r>
          </a:p>
          <a:p>
            <a:pPr algn="ctr"/>
            <a:r>
              <a:rPr lang="en-US" altLang="zh-CN" sz="1200" b="1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Hydrogen Content</a:t>
            </a:r>
          </a:p>
          <a:p>
            <a:pPr algn="ctr"/>
            <a:endParaRPr lang="zh-CN" altLang="en-US" sz="1200" b="1" dirty="0"/>
          </a:p>
        </p:txBody>
      </p:sp>
      <p:pic>
        <p:nvPicPr>
          <p:cNvPr id="15" name="Picture 4" descr="硬度仪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28661" y="4500570"/>
            <a:ext cx="2360615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1214413" y="6215082"/>
            <a:ext cx="178593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zh-CN" altLang="en-US" sz="1200" b="1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硬度测量仪</a:t>
            </a:r>
            <a:endParaRPr lang="en-US" altLang="zh-CN" sz="1200" b="1" dirty="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Hardness Tester</a:t>
            </a:r>
          </a:p>
        </p:txBody>
      </p:sp>
      <p:sp>
        <p:nvSpPr>
          <p:cNvPr id="20" name="矩形 13"/>
          <p:cNvSpPr>
            <a:spLocks noChangeArrowheads="1"/>
          </p:cNvSpPr>
          <p:nvPr/>
        </p:nvSpPr>
        <p:spPr bwMode="auto">
          <a:xfrm>
            <a:off x="357158" y="1214422"/>
            <a:ext cx="878684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533400" algn="l"/>
              </a:tabLst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☆ </a:t>
            </a:r>
            <a:r>
              <a:rPr lang="zh-CN" altLang="en-US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原材料</a:t>
            </a:r>
            <a:r>
              <a:rPr lang="en-US" altLang="zh-CN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/</a:t>
            </a:r>
            <a:r>
              <a:rPr lang="zh-CN" altLang="en-US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热处理检测分析 </a:t>
            </a:r>
            <a:r>
              <a:rPr lang="en-US" altLang="zh-CN" sz="1600" dirty="0" smtClean="0"/>
              <a:t>Material/Heat-Treatment check and analysis</a:t>
            </a:r>
            <a:r>
              <a:rPr lang="zh-CN" altLang="en-US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                          </a:t>
            </a:r>
            <a:endParaRPr lang="en-US" altLang="zh-CN" sz="1600" dirty="0" smtClean="0">
              <a:solidFill>
                <a:srgbClr val="000000"/>
              </a:solidFill>
              <a:latin typeface="Arial" pitchFamily="34" charset="0"/>
              <a:ea typeface="黑体" pitchFamily="2" charset="-122"/>
              <a:sym typeface="Arial" pitchFamily="34" charset="0"/>
            </a:endParaRPr>
          </a:p>
          <a:p>
            <a:pPr>
              <a:tabLst>
                <a:tab pos="5334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☆ </a:t>
            </a:r>
            <a:r>
              <a:rPr lang="zh-CN" altLang="en-US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尺寸测量分析 </a:t>
            </a:r>
            <a:r>
              <a:rPr lang="en-US" altLang="zh-CN" sz="1600" dirty="0" smtClean="0"/>
              <a:t>Dimension and shape measuring analysis</a:t>
            </a:r>
            <a:endParaRPr lang="zh-CN" altLang="en-US" sz="1600" dirty="0">
              <a:solidFill>
                <a:srgbClr val="000000"/>
              </a:solidFill>
              <a:latin typeface="Arial" pitchFamily="34" charset="0"/>
              <a:ea typeface="黑体" pitchFamily="2" charset="-122"/>
              <a:sym typeface="Arial" pitchFamily="34" charset="0"/>
            </a:endParaRPr>
          </a:p>
          <a:p>
            <a:pPr>
              <a:tabLst>
                <a:tab pos="533400" algn="l"/>
              </a:tabLst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☆ </a:t>
            </a:r>
            <a:r>
              <a:rPr lang="zh-CN" altLang="en-US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圆度</a:t>
            </a:r>
            <a:r>
              <a:rPr lang="en-US" altLang="zh-CN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/</a:t>
            </a:r>
            <a:r>
              <a:rPr lang="zh-CN" altLang="en-US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粗糙度</a:t>
            </a:r>
            <a:r>
              <a:rPr lang="en-US" altLang="zh-CN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/</a:t>
            </a:r>
            <a:r>
              <a:rPr lang="zh-CN" altLang="en-US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波纹度</a:t>
            </a:r>
            <a:r>
              <a:rPr lang="en-US" altLang="zh-CN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/</a:t>
            </a:r>
            <a:r>
              <a:rPr lang="zh-CN" altLang="en-US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振动测试分析 </a:t>
            </a:r>
            <a:r>
              <a:rPr lang="en-US" altLang="zh-CN" sz="1600" dirty="0" smtClean="0"/>
              <a:t>Roundness/Roughness/Waviness/Vibration measuring analysis</a:t>
            </a:r>
            <a:r>
              <a:rPr lang="zh-CN" altLang="en-US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          </a:t>
            </a:r>
            <a:endParaRPr lang="en-US" altLang="zh-CN" sz="1600" dirty="0" smtClean="0">
              <a:solidFill>
                <a:srgbClr val="000000"/>
              </a:solidFill>
              <a:latin typeface="Arial" pitchFamily="34" charset="0"/>
              <a:ea typeface="黑体" pitchFamily="2" charset="-122"/>
              <a:sym typeface="Arial" pitchFamily="34" charset="0"/>
            </a:endParaRPr>
          </a:p>
          <a:p>
            <a:pPr>
              <a:tabLst>
                <a:tab pos="5334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☆ </a:t>
            </a:r>
            <a:r>
              <a:rPr lang="zh-CN" altLang="en-US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润滑脂</a:t>
            </a:r>
            <a:r>
              <a:rPr lang="en-US" altLang="zh-CN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/</a:t>
            </a:r>
            <a:r>
              <a:rPr lang="zh-CN" altLang="en-US" sz="1600" dirty="0" smtClean="0">
                <a:solidFill>
                  <a:srgbClr val="000000"/>
                </a:solidFill>
                <a:latin typeface="Arial" pitchFamily="34" charset="0"/>
                <a:ea typeface="黑体" pitchFamily="2" charset="-122"/>
                <a:sym typeface="Arial" pitchFamily="34" charset="0"/>
              </a:rPr>
              <a:t>润滑油分析 </a:t>
            </a:r>
            <a:r>
              <a:rPr lang="en-US" altLang="zh-CN" sz="1600" dirty="0" smtClean="0"/>
              <a:t>Lubrication oil/grease analysis</a:t>
            </a:r>
            <a:endParaRPr lang="en-US" altLang="zh-CN" sz="1600" dirty="0" smtClean="0">
              <a:solidFill>
                <a:srgbClr val="000000"/>
              </a:solidFill>
              <a:latin typeface="Arial" pitchFamily="34" charset="0"/>
              <a:ea typeface="黑体" pitchFamily="2" charset="-122"/>
              <a:sym typeface="Arial" pitchFamily="34" charset="0"/>
            </a:endParaRPr>
          </a:p>
          <a:p>
            <a:pPr>
              <a:tabLst>
                <a:tab pos="533400" algn="l"/>
              </a:tabLst>
            </a:pPr>
            <a:endParaRPr lang="zh-CN" altLang="en-US" sz="1600" dirty="0"/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6500826" y="4000504"/>
            <a:ext cx="1785938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zh-CN" altLang="en-US" sz="1200" b="1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红外光谱仪</a:t>
            </a:r>
            <a:endParaRPr lang="en-US" altLang="zh-CN" sz="1200" b="1" dirty="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sym typeface="Arial" pitchFamily="34" charset="0"/>
              </a:rPr>
              <a:t>Infrared Spectrum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en-US" sz="1200" b="1" dirty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</p:txBody>
      </p:sp>
      <p:pic>
        <p:nvPicPr>
          <p:cNvPr id="22" name="图片 20" descr="未命名.jpg"/>
          <p:cNvPicPr>
            <a:picLocks noChangeAspect="1" noChangeArrowheads="1"/>
          </p:cNvPicPr>
          <p:nvPr/>
        </p:nvPicPr>
        <p:blipFill>
          <a:blip r:embed="rId6" cstate="email">
            <a:lum bright="22000"/>
          </a:blip>
          <a:srcRect/>
          <a:stretch>
            <a:fillRect/>
          </a:stretch>
        </p:blipFill>
        <p:spPr bwMode="auto">
          <a:xfrm>
            <a:off x="6143636" y="2357430"/>
            <a:ext cx="24257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图片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00430" y="4500570"/>
            <a:ext cx="2428892" cy="1692275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Picture 6" descr="E:\LRX资料\图片\静音公司试验设备 在 192.168.1.115 上\S73R0004.JPG"/>
          <p:cNvPicPr>
            <a:picLocks noChangeAspect="1" noChangeArrowheads="1"/>
          </p:cNvPicPr>
          <p:nvPr/>
        </p:nvPicPr>
        <p:blipFill>
          <a:blip r:embed="rId8" cstate="email">
            <a:lum bright="6000"/>
          </a:blip>
          <a:srcRect/>
          <a:stretch>
            <a:fillRect/>
          </a:stretch>
        </p:blipFill>
        <p:spPr bwMode="auto">
          <a:xfrm>
            <a:off x="6143635" y="4500570"/>
            <a:ext cx="2357454" cy="1692287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500429" y="6286520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 smtClean="0"/>
              <a:t>泰勒轮廓仪</a:t>
            </a:r>
            <a:endParaRPr lang="en-US" altLang="zh-CN" sz="1200" b="1" dirty="0" smtClean="0"/>
          </a:p>
          <a:p>
            <a:pPr algn="ctr"/>
            <a:r>
              <a:rPr lang="en-US" altLang="zh-CN" sz="1200" b="1" dirty="0" smtClean="0"/>
              <a:t>Taylor Profile Meter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72197" y="6286520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 smtClean="0"/>
              <a:t>二维成像仪</a:t>
            </a:r>
            <a:endParaRPr lang="en-US" altLang="zh-CN" sz="1200" b="1" dirty="0" smtClean="0"/>
          </a:p>
          <a:p>
            <a:pPr algn="ctr"/>
            <a:r>
              <a:rPr lang="en-US" altLang="zh-CN" sz="1200" b="1" dirty="0" smtClean="0"/>
              <a:t>2D Image Measuring Machine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85918" y="571480"/>
            <a:ext cx="678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Ⅲ. </a:t>
            </a:r>
            <a:r>
              <a:rPr lang="zh-CN" altLang="en-US" sz="3200" b="1" dirty="0" smtClean="0"/>
              <a:t>分析能力  </a:t>
            </a:r>
            <a:r>
              <a:rPr lang="en-US" altLang="zh-CN" sz="2800" b="1" dirty="0" smtClean="0"/>
              <a:t>Analysis capacity</a:t>
            </a:r>
            <a:endParaRPr lang="zh-CN" altLang="en-US" sz="28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图表 5"/>
          <p:cNvGraphicFramePr>
            <a:graphicFrameLocks/>
          </p:cNvGraphicFramePr>
          <p:nvPr/>
        </p:nvGraphicFramePr>
        <p:xfrm>
          <a:off x="714348" y="1357298"/>
          <a:ext cx="7643866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929454" y="4929198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年份</a:t>
            </a:r>
            <a:r>
              <a:rPr lang="en-US" altLang="zh-CN" sz="1400" dirty="0" smtClean="0"/>
              <a:t>/ Year</a:t>
            </a:r>
            <a:endParaRPr lang="zh-CN" alt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1142984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单位：亿元</a:t>
            </a:r>
            <a:r>
              <a:rPr lang="en-US" altLang="zh-CN" sz="1400" dirty="0" smtClean="0"/>
              <a:t>/ Unit: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RMB 100 million</a:t>
            </a:r>
            <a:endParaRPr lang="zh-CN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14348" y="5500702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ea typeface="黑体" pitchFamily="49" charset="-122"/>
              </a:rPr>
              <a:t>2006-2013</a:t>
            </a:r>
            <a:r>
              <a:rPr lang="zh-CN" altLang="en-US" b="1" dirty="0" smtClean="0">
                <a:ea typeface="黑体" pitchFamily="49" charset="-122"/>
              </a:rPr>
              <a:t>年集团销售收入与轴承销售收入对比图</a:t>
            </a:r>
            <a:endParaRPr lang="en-US" altLang="zh-CN" b="1" dirty="0" smtClean="0">
              <a:ea typeface="黑体" pitchFamily="49" charset="-122"/>
            </a:endParaRPr>
          </a:p>
          <a:p>
            <a:pPr algn="ctr"/>
            <a:r>
              <a:rPr lang="en-US" altLang="zh-CN" b="1" dirty="0" smtClean="0">
                <a:ea typeface="黑体" pitchFamily="49" charset="-122"/>
              </a:rPr>
              <a:t>Comparison diagram between Group turnover and bearing turnover(2006-2013)</a:t>
            </a:r>
            <a:endParaRPr lang="zh-CN" altLang="en-US" b="1" dirty="0" smtClean="0">
              <a:ea typeface="黑体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85918" y="571480"/>
            <a:ext cx="678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Ⅲ. </a:t>
            </a:r>
            <a:r>
              <a:rPr lang="zh-CN" altLang="en-US" sz="3200" b="1" dirty="0" smtClean="0"/>
              <a:t>分析能力  </a:t>
            </a:r>
            <a:r>
              <a:rPr lang="en-US" altLang="zh-CN" sz="2800" b="1" dirty="0" smtClean="0"/>
              <a:t>Analysis capacity</a:t>
            </a:r>
            <a:endParaRPr lang="zh-CN" altLang="en-US" sz="2800" b="1" dirty="0"/>
          </a:p>
        </p:txBody>
      </p:sp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71538" y="3857628"/>
            <a:ext cx="2857520" cy="207739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" name="图片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71538" y="1357298"/>
            <a:ext cx="2907379" cy="207170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" name="图片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4876" y="1357298"/>
            <a:ext cx="2786082" cy="20974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" name="Picture 2" descr="图片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14876" y="3857628"/>
            <a:ext cx="2841972" cy="21431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928662" y="6000768"/>
            <a:ext cx="3000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zh-CN" altLang="en-US" sz="1400" b="1" dirty="0" smtClean="0">
                <a:latin typeface="Arial" pitchFamily="34" charset="0"/>
                <a:cs typeface="Arial" pitchFamily="34" charset="0"/>
              </a:rPr>
              <a:t>泰勒圆度仪</a:t>
            </a:r>
            <a:endParaRPr kumimoji="1" lang="en-US" altLang="zh-CN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kumimoji="1" lang="en-US" altLang="zh-CN" sz="1400" b="1" dirty="0" smtClean="0">
                <a:latin typeface="Arial" pitchFamily="34" charset="0"/>
                <a:ea typeface="+mn-ea"/>
                <a:cs typeface="Arial" pitchFamily="34" charset="0"/>
              </a:rPr>
              <a:t>Taylor  Roundness </a:t>
            </a:r>
            <a:r>
              <a:rPr kumimoji="1" lang="en-US" altLang="zh-CN" sz="1400" b="1" dirty="0">
                <a:latin typeface="Arial" pitchFamily="34" charset="0"/>
                <a:ea typeface="+mn-ea"/>
                <a:cs typeface="Arial" pitchFamily="34" charset="0"/>
              </a:rPr>
              <a:t>Meter</a:t>
            </a:r>
          </a:p>
        </p:txBody>
      </p:sp>
      <p:sp>
        <p:nvSpPr>
          <p:cNvPr id="12" name="矩形 10"/>
          <p:cNvSpPr>
            <a:spLocks noChangeArrowheads="1"/>
          </p:cNvSpPr>
          <p:nvPr/>
        </p:nvSpPr>
        <p:spPr bwMode="auto">
          <a:xfrm>
            <a:off x="571472" y="3500438"/>
            <a:ext cx="39290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latin typeface="Arial" charset="0"/>
                <a:cs typeface="Arial" charset="0"/>
              </a:rPr>
              <a:t>SEM+EDS (</a:t>
            </a:r>
            <a:r>
              <a:rPr lang="en-US" altLang="zh-CN" sz="1400" b="1" dirty="0">
                <a:latin typeface="Arial" charset="0"/>
                <a:cs typeface="Arial" charset="0"/>
              </a:rPr>
              <a:t>energy-dispersive spectrometry)</a:t>
            </a:r>
            <a:endParaRPr kumimoji="1" lang="en-US" altLang="zh-CN" sz="1400" b="1" dirty="0">
              <a:latin typeface="Arial" charset="0"/>
              <a:cs typeface="Arial" charset="0"/>
            </a:endParaRPr>
          </a:p>
        </p:txBody>
      </p:sp>
      <p:sp>
        <p:nvSpPr>
          <p:cNvPr id="13" name="矩形 10"/>
          <p:cNvSpPr/>
          <p:nvPr/>
        </p:nvSpPr>
        <p:spPr>
          <a:xfrm>
            <a:off x="5786446" y="3500438"/>
            <a:ext cx="10715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b="1" dirty="0">
                <a:latin typeface="+mj-lt"/>
                <a:ea typeface="宋体" pitchFamily="2" charset="-122"/>
              </a:rPr>
              <a:t>CMM</a:t>
            </a:r>
            <a:endParaRPr kumimoji="1" lang="en-US" altLang="zh-CN" sz="1400" b="1" dirty="0">
              <a:latin typeface="+mj-lt"/>
              <a:ea typeface="宋体" pitchFamily="2" charset="-122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4786314" y="6072206"/>
            <a:ext cx="27146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zh-CN" altLang="en-US" sz="1400" b="1" dirty="0" smtClean="0">
                <a:latin typeface="Arial" charset="0"/>
                <a:ea typeface="黑体" pitchFamily="49" charset="-122"/>
                <a:cs typeface="Arial" charset="0"/>
              </a:rPr>
              <a:t>表面应力分析</a:t>
            </a:r>
            <a:endParaRPr kumimoji="1" lang="en-US" altLang="zh-CN" sz="1400" b="1" dirty="0" smtClean="0">
              <a:latin typeface="Arial" charset="0"/>
              <a:ea typeface="黑体" pitchFamily="49" charset="-122"/>
              <a:cs typeface="Arial" charset="0"/>
            </a:endParaRPr>
          </a:p>
          <a:p>
            <a:pPr algn="ctr" eaLnBrk="0" hangingPunct="0"/>
            <a:r>
              <a:rPr kumimoji="1" lang="en-US" altLang="zh-CN" sz="1400" b="1" dirty="0" smtClean="0">
                <a:latin typeface="Arial" charset="0"/>
                <a:ea typeface="黑体" pitchFamily="49" charset="-122"/>
                <a:cs typeface="Arial" charset="0"/>
              </a:rPr>
              <a:t>Surface stress analysis</a:t>
            </a:r>
            <a:endParaRPr kumimoji="1" lang="en-US" altLang="zh-CN" sz="1400" b="1" dirty="0">
              <a:latin typeface="Arial" charset="0"/>
              <a:ea typeface="黑体" pitchFamily="49" charset="-122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按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F5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放映观看 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请把文件夹放到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F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盘根目录下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)</a:t>
            </a:r>
            <a:endParaRPr lang="zh-CN" altLang="en-US" sz="4400" b="1">
              <a:solidFill>
                <a:schemeClr val="bg1"/>
              </a:solidFill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14480" y="1571612"/>
            <a:ext cx="6095995" cy="4009146"/>
            <a:chOff x="-1" y="2"/>
            <a:chExt cx="6095995" cy="3400423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-1" y="4381"/>
              <a:ext cx="531493" cy="783309"/>
              <a:chOff x="-1" y="0"/>
              <a:chExt cx="531493" cy="783309"/>
            </a:xfrm>
          </p:grpSpPr>
          <p:sp>
            <p:nvSpPr>
              <p:cNvPr id="42" name="燕尾形 36"/>
              <p:cNvSpPr>
                <a:spLocks noChangeArrowheads="1"/>
              </p:cNvSpPr>
              <p:nvPr/>
            </p:nvSpPr>
            <p:spPr bwMode="auto">
              <a:xfrm rot="5400000">
                <a:off x="-125910" y="125909"/>
                <a:ext cx="783309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燕尾形 4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2400" b="1" dirty="0" smtClean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1</a:t>
                </a:r>
                <a:endParaRPr lang="zh-CN" altLang="en-US" sz="2400" b="1" dirty="0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531485" y="2"/>
              <a:ext cx="5564508" cy="605914"/>
              <a:chOff x="-7" y="2"/>
              <a:chExt cx="5564508" cy="605914"/>
            </a:xfrm>
          </p:grpSpPr>
          <p:sp>
            <p:nvSpPr>
              <p:cNvPr id="40" name="同侧圆角矩形 34"/>
              <p:cNvSpPr>
                <a:spLocks/>
              </p:cNvSpPr>
              <p:nvPr/>
            </p:nvSpPr>
            <p:spPr bwMode="auto">
              <a:xfrm rot="5400000">
                <a:off x="2479290" y="-2479295"/>
                <a:ext cx="605914" cy="5564508"/>
              </a:xfrm>
              <a:custGeom>
                <a:avLst/>
                <a:gdLst>
                  <a:gd name="T0" fmla="*/ 0 w 493787"/>
                  <a:gd name="T1" fmla="*/ 0 h 5564508"/>
                  <a:gd name="T2" fmla="*/ 493787 w 493787"/>
                  <a:gd name="T3" fmla="*/ 5564508 h 5564508"/>
                </a:gdLst>
                <a:ahLst/>
                <a:cxnLst>
                  <a:cxn ang="0">
                    <a:pos x="82299" y="0"/>
                  </a:cxn>
                  <a:cxn ang="0">
                    <a:pos x="411487" y="0"/>
                  </a:cxn>
                  <a:cxn ang="0">
                    <a:pos x="411486" y="0"/>
                  </a:cxn>
                  <a:cxn ang="0">
                    <a:pos x="493786" y="82299"/>
                  </a:cxn>
                  <a:cxn ang="0">
                    <a:pos x="493787" y="5564508"/>
                  </a:cxn>
                  <a:cxn ang="0">
                    <a:pos x="49378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99"/>
                  </a:cxn>
                  <a:cxn ang="0">
                    <a:pos x="0" y="82299"/>
                  </a:cxn>
                  <a:cxn ang="0">
                    <a:pos x="82298" y="0"/>
                  </a:cxn>
                </a:cxnLst>
                <a:rect l="T0" t="T1" r="T2" b="T3"/>
                <a:pathLst>
                  <a:path w="493787" h="5564508">
                    <a:moveTo>
                      <a:pt x="82299" y="0"/>
                    </a:moveTo>
                    <a:lnTo>
                      <a:pt x="411487" y="0"/>
                    </a:lnTo>
                    <a:lnTo>
                      <a:pt x="411486" y="0"/>
                    </a:lnTo>
                    <a:cubicBezTo>
                      <a:pt x="456939" y="0"/>
                      <a:pt x="493786" y="36846"/>
                      <a:pt x="493786" y="82299"/>
                    </a:cubicBezTo>
                    <a:lnTo>
                      <a:pt x="493787" y="5564508"/>
                    </a:lnTo>
                    <a:lnTo>
                      <a:pt x="49378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99"/>
                    </a:lnTo>
                    <a:lnTo>
                      <a:pt x="0" y="82299"/>
                    </a:lnTo>
                    <a:cubicBezTo>
                      <a:pt x="0" y="36846"/>
                      <a:pt x="36846" y="0"/>
                      <a:pt x="82298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同侧圆角矩形 6"/>
              <p:cNvSpPr>
                <a:spLocks noChangeArrowheads="1"/>
              </p:cNvSpPr>
              <p:nvPr/>
            </p:nvSpPr>
            <p:spPr bwMode="auto">
              <a:xfrm>
                <a:off x="0" y="24104"/>
                <a:ext cx="5540403" cy="581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FF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  </a:t>
                </a:r>
                <a:r>
                  <a:rPr lang="zh-CN" altLang="en-US" sz="2400" b="1" dirty="0" smtClean="0">
                    <a:latin typeface="SimSun" pitchFamily="2" charset="-122"/>
                    <a:ea typeface="SimSun" pitchFamily="2" charset="-122"/>
                    <a:cs typeface="Arial" pitchFamily="34" charset="0"/>
                    <a:sym typeface="Arial" pitchFamily="34" charset="0"/>
                  </a:rPr>
                  <a:t>集团概况</a:t>
                </a:r>
                <a:r>
                  <a:rPr lang="zh-CN" altLang="en-US" sz="2400" b="1" dirty="0" smtClean="0"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</a:t>
                </a:r>
                <a:r>
                  <a:rPr lang="en-US" altLang="zh-CN" sz="2000" b="1" dirty="0" smtClean="0"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Group overview</a:t>
                </a:r>
                <a:endParaRPr lang="zh-CN" altLang="en-US" sz="2000" b="1" dirty="0"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-1" y="663574"/>
              <a:ext cx="531493" cy="790620"/>
              <a:chOff x="-1" y="0"/>
              <a:chExt cx="531493" cy="790620"/>
            </a:xfrm>
          </p:grpSpPr>
          <p:sp>
            <p:nvSpPr>
              <p:cNvPr id="38" name="燕尾形 32"/>
              <p:cNvSpPr>
                <a:spLocks noChangeArrowheads="1"/>
              </p:cNvSpPr>
              <p:nvPr/>
            </p:nvSpPr>
            <p:spPr bwMode="auto">
              <a:xfrm rot="5400000">
                <a:off x="-129565" y="129564"/>
                <a:ext cx="790620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燕尾形 8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2</a:t>
                </a:r>
                <a:endParaRPr lang="zh-CN" altLang="en-US" sz="2400" b="1" dirty="0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500066" y="663575"/>
              <a:ext cx="5595927" cy="608845"/>
              <a:chOff x="-31425" y="1"/>
              <a:chExt cx="5595927" cy="608845"/>
            </a:xfrm>
          </p:grpSpPr>
          <p:sp>
            <p:nvSpPr>
              <p:cNvPr id="36" name="同侧圆角矩形 30"/>
              <p:cNvSpPr>
                <a:spLocks/>
              </p:cNvSpPr>
              <p:nvPr/>
            </p:nvSpPr>
            <p:spPr bwMode="auto">
              <a:xfrm rot="5400000">
                <a:off x="2477825" y="-2477830"/>
                <a:ext cx="608845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同侧圆角矩形 10"/>
              <p:cNvSpPr>
                <a:spLocks noChangeArrowheads="1"/>
              </p:cNvSpPr>
              <p:nvPr/>
            </p:nvSpPr>
            <p:spPr bwMode="auto">
              <a:xfrm>
                <a:off x="-31425" y="63523"/>
                <a:ext cx="5540416" cy="445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FF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latin typeface="SimSun" pitchFamily="2" charset="-122"/>
                    <a:ea typeface="SimSun" pitchFamily="2" charset="-122"/>
                    <a:cs typeface="Arial" pitchFamily="34" charset="0"/>
                    <a:sym typeface="Arial" pitchFamily="34" charset="0"/>
                  </a:rPr>
                  <a:t>生产基地</a:t>
                </a:r>
                <a:r>
                  <a:rPr lang="zh-CN" altLang="en-US" sz="2400" b="1" dirty="0" smtClean="0"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</a:t>
                </a:r>
                <a:r>
                  <a:rPr lang="en-US" altLang="zh-CN" sz="2000" b="1" dirty="0" smtClean="0"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Manufacturing bases</a:t>
                </a:r>
                <a:endParaRPr lang="zh-CN" altLang="en-US" sz="2000" b="1" dirty="0"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0" y="1322766"/>
              <a:ext cx="531492" cy="759273"/>
              <a:chOff x="0" y="0"/>
              <a:chExt cx="531492" cy="759273"/>
            </a:xfrm>
          </p:grpSpPr>
          <p:sp>
            <p:nvSpPr>
              <p:cNvPr id="34" name="燕尾形 28"/>
              <p:cNvSpPr>
                <a:spLocks noChangeArrowheads="1"/>
              </p:cNvSpPr>
              <p:nvPr/>
            </p:nvSpPr>
            <p:spPr bwMode="auto">
              <a:xfrm rot="5400000">
                <a:off x="-113891" y="113891"/>
                <a:ext cx="759273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燕尾形 12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3</a:t>
                </a:r>
                <a:endParaRPr lang="zh-CN" altLang="en-US" sz="2400" b="1" dirty="0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500066" y="1322768"/>
              <a:ext cx="5595927" cy="616155"/>
              <a:chOff x="-31425" y="1"/>
              <a:chExt cx="5595927" cy="616155"/>
            </a:xfrm>
          </p:grpSpPr>
          <p:sp>
            <p:nvSpPr>
              <p:cNvPr id="32" name="同侧圆角矩形 26"/>
              <p:cNvSpPr>
                <a:spLocks/>
              </p:cNvSpPr>
              <p:nvPr/>
            </p:nvSpPr>
            <p:spPr bwMode="auto">
              <a:xfrm rot="5400000">
                <a:off x="2474170" y="-2474175"/>
                <a:ext cx="616155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同侧圆角矩形 14"/>
              <p:cNvSpPr>
                <a:spLocks noChangeArrowheads="1"/>
              </p:cNvSpPr>
              <p:nvPr/>
            </p:nvSpPr>
            <p:spPr bwMode="auto">
              <a:xfrm>
                <a:off x="-31425" y="70835"/>
                <a:ext cx="5540416" cy="445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应用领域     </a:t>
                </a:r>
                <a:r>
                  <a:rPr lang="en-US" altLang="zh-CN" sz="20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Application</a:t>
                </a: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0" y="1981958"/>
              <a:ext cx="531492" cy="805243"/>
              <a:chOff x="0" y="-1"/>
              <a:chExt cx="531492" cy="805243"/>
            </a:xfrm>
          </p:grpSpPr>
          <p:sp>
            <p:nvSpPr>
              <p:cNvPr id="30" name="燕尾形 24"/>
              <p:cNvSpPr>
                <a:spLocks noChangeArrowheads="1"/>
              </p:cNvSpPr>
              <p:nvPr/>
            </p:nvSpPr>
            <p:spPr bwMode="auto">
              <a:xfrm rot="5400000">
                <a:off x="-136876" y="136875"/>
                <a:ext cx="805243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燕尾形 16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4</a:t>
                </a:r>
                <a:endParaRPr lang="zh-CN" altLang="en-US" sz="2400" b="1" dirty="0"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500066" y="1981960"/>
              <a:ext cx="5595928" cy="623467"/>
              <a:chOff x="-31425" y="0"/>
              <a:chExt cx="5595928" cy="623467"/>
            </a:xfrm>
          </p:grpSpPr>
          <p:sp>
            <p:nvSpPr>
              <p:cNvPr id="28" name="同侧圆角矩形 22"/>
              <p:cNvSpPr>
                <a:spLocks/>
              </p:cNvSpPr>
              <p:nvPr/>
            </p:nvSpPr>
            <p:spPr bwMode="auto">
              <a:xfrm rot="5400000">
                <a:off x="2470515" y="-2470520"/>
                <a:ext cx="623467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同侧圆角矩形 18"/>
              <p:cNvSpPr>
                <a:spLocks noChangeArrowheads="1"/>
              </p:cNvSpPr>
              <p:nvPr/>
            </p:nvSpPr>
            <p:spPr bwMode="auto">
              <a:xfrm>
                <a:off x="-31425" y="78146"/>
                <a:ext cx="5540416" cy="445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研发技术     </a:t>
                </a:r>
                <a:r>
                  <a:rPr lang="en-US" altLang="zh-CN" sz="20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R&amp;D capacity</a:t>
                </a:r>
              </a:p>
            </p:txBody>
          </p:sp>
        </p:grpSp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0" y="2641152"/>
              <a:ext cx="531492" cy="759273"/>
              <a:chOff x="0" y="0"/>
              <a:chExt cx="531492" cy="759273"/>
            </a:xfrm>
          </p:grpSpPr>
          <p:sp>
            <p:nvSpPr>
              <p:cNvPr id="26" name="燕尾形 20"/>
              <p:cNvSpPr>
                <a:spLocks noChangeArrowheads="1"/>
              </p:cNvSpPr>
              <p:nvPr/>
            </p:nvSpPr>
            <p:spPr bwMode="auto">
              <a:xfrm rot="5400000">
                <a:off x="-113891" y="113891"/>
                <a:ext cx="759273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燕尾形 20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5</a:t>
                </a:r>
                <a:endParaRPr lang="zh-CN" altLang="en-US" sz="2400" b="1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500066" y="2641153"/>
              <a:ext cx="5595927" cy="570187"/>
              <a:chOff x="-31425" y="1"/>
              <a:chExt cx="5595927" cy="570187"/>
            </a:xfrm>
          </p:grpSpPr>
          <p:sp>
            <p:nvSpPr>
              <p:cNvPr id="24" name="同侧圆角矩形 18"/>
              <p:cNvSpPr>
                <a:spLocks/>
              </p:cNvSpPr>
              <p:nvPr/>
            </p:nvSpPr>
            <p:spPr bwMode="auto">
              <a:xfrm rot="5400000">
                <a:off x="2497154" y="-2497159"/>
                <a:ext cx="570187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同侧圆角矩形 22"/>
              <p:cNvSpPr>
                <a:spLocks noChangeArrowheads="1"/>
              </p:cNvSpPr>
              <p:nvPr/>
            </p:nvSpPr>
            <p:spPr bwMode="auto">
              <a:xfrm>
                <a:off x="-31425" y="85458"/>
                <a:ext cx="5540416" cy="445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人本愿景    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Vision of C&amp;U</a:t>
                </a: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85918" y="571480"/>
            <a:ext cx="442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人本愿景  </a:t>
            </a:r>
            <a:r>
              <a:rPr lang="en-US" altLang="zh-CN" sz="2800" b="1" dirty="0" smtClean="0"/>
              <a:t>C&amp;U vision</a:t>
            </a:r>
            <a:endParaRPr lang="zh-CN" altLang="en-US" sz="2800" b="1" dirty="0"/>
          </a:p>
        </p:txBody>
      </p:sp>
      <p:sp>
        <p:nvSpPr>
          <p:cNvPr id="7" name="未知"/>
          <p:cNvSpPr>
            <a:spLocks noChangeArrowheads="1"/>
          </p:cNvSpPr>
          <p:nvPr/>
        </p:nvSpPr>
        <p:spPr bwMode="auto">
          <a:xfrm>
            <a:off x="611160" y="1650988"/>
            <a:ext cx="8497888" cy="4038600"/>
          </a:xfrm>
          <a:custGeom>
            <a:avLst/>
            <a:gdLst>
              <a:gd name="T0" fmla="*/ 667758 w 7762"/>
              <a:gd name="T1" fmla="*/ 1451064 h 4108"/>
              <a:gd name="T2" fmla="*/ 5002711 w 7762"/>
              <a:gd name="T3" fmla="*/ 2418441 h 4108"/>
              <a:gd name="T4" fmla="*/ 8496944 w 7762"/>
              <a:gd name="T5" fmla="*/ 0 h 4108"/>
              <a:gd name="T6" fmla="*/ 7078233 w 7762"/>
              <a:gd name="T7" fmla="*/ 2501022 h 4108"/>
              <a:gd name="T8" fmla="*/ 4253945 w 7762"/>
              <a:gd name="T9" fmla="*/ 3881302 h 4108"/>
              <a:gd name="T10" fmla="*/ 588941 w 7762"/>
              <a:gd name="T11" fmla="*/ 3444803 h 4108"/>
              <a:gd name="T12" fmla="*/ 667758 w 7762"/>
              <a:gd name="T13" fmla="*/ 1451064 h 41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762"/>
              <a:gd name="T22" fmla="*/ 0 h 4108"/>
              <a:gd name="T23" fmla="*/ 7762 w 7762"/>
              <a:gd name="T24" fmla="*/ 4108 h 41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762" h="4108">
                <a:moveTo>
                  <a:pt x="610" y="1476"/>
                </a:moveTo>
                <a:cubicBezTo>
                  <a:pt x="574" y="2328"/>
                  <a:pt x="3332" y="2810"/>
                  <a:pt x="4570" y="2460"/>
                </a:cubicBezTo>
                <a:cubicBezTo>
                  <a:pt x="5762" y="2214"/>
                  <a:pt x="7246" y="1020"/>
                  <a:pt x="7762" y="0"/>
                </a:cubicBezTo>
                <a:cubicBezTo>
                  <a:pt x="7750" y="708"/>
                  <a:pt x="7018" y="1874"/>
                  <a:pt x="6466" y="2544"/>
                </a:cubicBezTo>
                <a:cubicBezTo>
                  <a:pt x="5820" y="3202"/>
                  <a:pt x="4874" y="3788"/>
                  <a:pt x="3886" y="3948"/>
                </a:cubicBezTo>
                <a:cubicBezTo>
                  <a:pt x="2898" y="4108"/>
                  <a:pt x="1084" y="3916"/>
                  <a:pt x="538" y="3504"/>
                </a:cubicBezTo>
                <a:cubicBezTo>
                  <a:pt x="0" y="3837"/>
                  <a:pt x="514" y="2568"/>
                  <a:pt x="610" y="1476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zh-CN" altLang="zh-CN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 flipH="1" flipV="1">
            <a:off x="4479898" y="620701"/>
            <a:ext cx="4475162" cy="4440237"/>
          </a:xfrm>
          <a:prstGeom prst="ellipse">
            <a:avLst/>
          </a:prstGeom>
          <a:noFill/>
          <a:ln w="1905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sym typeface="Arial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773585" y="1717663"/>
            <a:ext cx="1173163" cy="1149350"/>
            <a:chOff x="0" y="0"/>
            <a:chExt cx="2570" cy="2540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0"/>
              <a:ext cx="2570" cy="2540"/>
              <a:chOff x="0" y="0"/>
              <a:chExt cx="1110" cy="1096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1110" cy="1096"/>
                <a:chOff x="0" y="0"/>
                <a:chExt cx="1110" cy="1096"/>
              </a:xfrm>
            </p:grpSpPr>
            <p:sp>
              <p:nvSpPr>
                <p:cNvPr id="19" name="Oval 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0" cy="1096"/>
                </a:xfrm>
                <a:prstGeom prst="ellipse">
                  <a:avLst/>
                </a:prstGeom>
                <a:solidFill>
                  <a:srgbClr val="3333CC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20" name="Oval 8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1062" cy="1048"/>
                </a:xfrm>
                <a:prstGeom prst="ellipse">
                  <a:avLst/>
                </a:prstGeom>
                <a:solidFill>
                  <a:srgbClr val="7AB6D8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49" y="48"/>
                <a:ext cx="1026" cy="1014"/>
                <a:chOff x="0" y="0"/>
                <a:chExt cx="1110" cy="1096"/>
              </a:xfrm>
            </p:grpSpPr>
            <p:sp>
              <p:nvSpPr>
                <p:cNvPr id="17" name="Oval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0" cy="1096"/>
                </a:xfrm>
                <a:prstGeom prst="ellipse">
                  <a:avLst/>
                </a:prstGeom>
                <a:solidFill>
                  <a:srgbClr val="7AB6D8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18" name="Oval 11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1062" cy="1048"/>
                </a:xfrm>
                <a:prstGeom prst="ellipse">
                  <a:avLst/>
                </a:prstGeom>
                <a:solidFill>
                  <a:srgbClr val="3333CC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</p:grpSp>
        </p:grpSp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117" y="80"/>
              <a:ext cx="2310" cy="2280"/>
              <a:chOff x="0" y="0"/>
              <a:chExt cx="751" cy="741"/>
            </a:xfrm>
          </p:grpSpPr>
          <p:sp>
            <p:nvSpPr>
              <p:cNvPr id="13" name="Oval 13"/>
              <p:cNvSpPr>
                <a:spLocks noChangeArrowheads="1"/>
              </p:cNvSpPr>
              <p:nvPr/>
            </p:nvSpPr>
            <p:spPr bwMode="auto">
              <a:xfrm>
                <a:off x="20" y="32"/>
                <a:ext cx="716" cy="709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104151"/>
                  </a:gs>
                </a:gsLst>
                <a:lin ang="5400000" scaled="1"/>
              </a:gradFill>
              <a:ln w="38100" cmpd="sng">
                <a:solidFill>
                  <a:srgbClr val="F8F8F8">
                    <a:alpha val="75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sym typeface="Arial" pitchFamily="34" charset="0"/>
                </a:endParaRPr>
              </a:p>
            </p:txBody>
          </p:sp>
          <p:pic>
            <p:nvPicPr>
              <p:cNvPr id="14" name="Picture 14" descr="cir_lighteffect0"/>
              <p:cNvPicPr>
                <a:picLocks noChangeAspect="1" noChangeArrowheads="1"/>
              </p:cNvPicPr>
              <p:nvPr/>
            </p:nvPicPr>
            <p:blipFill>
              <a:blip r:embed="rId3" cstate="email">
                <a:lum bright="18000" contrast="-12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63" y="761"/>
              <a:ext cx="2285" cy="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000">
                  <a:solidFill>
                    <a:srgbClr val="F8F8F8"/>
                  </a:solidFill>
                  <a:sym typeface="Arial" pitchFamily="34" charset="0"/>
                </a:rPr>
                <a:t> </a:t>
              </a:r>
              <a:r>
                <a:rPr lang="zh-CN" altLang="en-US" sz="2000">
                  <a:solidFill>
                    <a:srgbClr val="F8F8F8"/>
                  </a:solidFill>
                </a:rPr>
                <a:t>NTN</a:t>
              </a:r>
              <a:endParaRPr lang="zh-CN" altLang="en-US"/>
            </a:p>
          </p:txBody>
        </p:sp>
      </p:grp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5357818" y="571480"/>
            <a:ext cx="1245144" cy="1150938"/>
            <a:chOff x="0" y="0"/>
            <a:chExt cx="2724" cy="2540"/>
          </a:xfrm>
        </p:grpSpPr>
        <p:grpSp>
          <p:nvGrpSpPr>
            <p:cNvPr id="11" name="Group 18"/>
            <p:cNvGrpSpPr>
              <a:grpSpLocks/>
            </p:cNvGrpSpPr>
            <p:nvPr/>
          </p:nvGrpSpPr>
          <p:grpSpPr bwMode="auto">
            <a:xfrm>
              <a:off x="0" y="0"/>
              <a:ext cx="2570" cy="2540"/>
              <a:chOff x="0" y="0"/>
              <a:chExt cx="1110" cy="1096"/>
            </a:xfrm>
          </p:grpSpPr>
          <p:grpSp>
            <p:nvGrpSpPr>
              <p:cNvPr id="15" name="Group 19"/>
              <p:cNvGrpSpPr>
                <a:grpSpLocks/>
              </p:cNvGrpSpPr>
              <p:nvPr/>
            </p:nvGrpSpPr>
            <p:grpSpPr bwMode="auto">
              <a:xfrm>
                <a:off x="0" y="0"/>
                <a:ext cx="1110" cy="1096"/>
                <a:chOff x="0" y="0"/>
                <a:chExt cx="1110" cy="1096"/>
              </a:xfrm>
            </p:grpSpPr>
            <p:sp>
              <p:nvSpPr>
                <p:cNvPr id="31" name="Oval 1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0" cy="1096"/>
                </a:xfrm>
                <a:prstGeom prst="ellipse">
                  <a:avLst/>
                </a:prstGeom>
                <a:solidFill>
                  <a:srgbClr val="68AE9C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32" name="Oval 20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1062" cy="1048"/>
                </a:xfrm>
                <a:prstGeom prst="ellipse">
                  <a:avLst/>
                </a:prstGeom>
                <a:solidFill>
                  <a:srgbClr val="68AE9C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</p:grpSp>
          <p:grpSp>
            <p:nvGrpSpPr>
              <p:cNvPr id="16" name="Group 22"/>
              <p:cNvGrpSpPr>
                <a:grpSpLocks/>
              </p:cNvGrpSpPr>
              <p:nvPr/>
            </p:nvGrpSpPr>
            <p:grpSpPr bwMode="auto">
              <a:xfrm>
                <a:off x="49" y="48"/>
                <a:ext cx="1026" cy="1014"/>
                <a:chOff x="0" y="0"/>
                <a:chExt cx="1110" cy="1096"/>
              </a:xfrm>
            </p:grpSpPr>
            <p:sp>
              <p:nvSpPr>
                <p:cNvPr id="29" name="Oval 2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0" cy="1096"/>
                </a:xfrm>
                <a:prstGeom prst="ellipse">
                  <a:avLst/>
                </a:prstGeom>
                <a:solidFill>
                  <a:srgbClr val="68AE9C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30" name="Oval 23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1062" cy="1048"/>
                </a:xfrm>
                <a:prstGeom prst="ellipse">
                  <a:avLst/>
                </a:prstGeom>
                <a:solidFill>
                  <a:srgbClr val="68AE9C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</p:grpSp>
        </p:grpSp>
        <p:grpSp>
          <p:nvGrpSpPr>
            <p:cNvPr id="21" name="Group 25"/>
            <p:cNvGrpSpPr>
              <a:grpSpLocks/>
            </p:cNvGrpSpPr>
            <p:nvPr/>
          </p:nvGrpSpPr>
          <p:grpSpPr bwMode="auto">
            <a:xfrm>
              <a:off x="174" y="180"/>
              <a:ext cx="2550" cy="2197"/>
              <a:chOff x="20" y="27"/>
              <a:chExt cx="829" cy="714"/>
            </a:xfrm>
          </p:grpSpPr>
          <p:sp>
            <p:nvSpPr>
              <p:cNvPr id="25" name="Oval 25"/>
              <p:cNvSpPr>
                <a:spLocks noChangeArrowheads="1"/>
              </p:cNvSpPr>
              <p:nvPr/>
            </p:nvSpPr>
            <p:spPr bwMode="auto">
              <a:xfrm>
                <a:off x="20" y="32"/>
                <a:ext cx="716" cy="709"/>
              </a:xfrm>
              <a:prstGeom prst="ellipse">
                <a:avLst/>
              </a:prstGeom>
              <a:solidFill>
                <a:srgbClr val="FF9900"/>
              </a:solidFill>
              <a:ln w="38100" cmpd="sng">
                <a:solidFill>
                  <a:srgbClr val="F8F8F8">
                    <a:alpha val="75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sym typeface="Arial" pitchFamily="34" charset="0"/>
                </a:endParaRPr>
              </a:p>
            </p:txBody>
          </p:sp>
          <p:pic>
            <p:nvPicPr>
              <p:cNvPr id="26" name="Picture 26" descr="cir_lighteffect0"/>
              <p:cNvPicPr>
                <a:picLocks noChangeAspect="1" noChangeArrowheads="1"/>
              </p:cNvPicPr>
              <p:nvPr/>
            </p:nvPicPr>
            <p:blipFill>
              <a:blip r:embed="rId3" cstate="email">
                <a:lum bright="18000" contrast="-12000"/>
              </a:blip>
              <a:srcRect/>
              <a:stretch>
                <a:fillRect/>
              </a:stretch>
            </p:blipFill>
            <p:spPr bwMode="auto">
              <a:xfrm>
                <a:off x="98" y="27"/>
                <a:ext cx="751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101" y="809"/>
              <a:ext cx="2285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F8F8F8"/>
                  </a:solidFill>
                  <a:sym typeface="Arial" pitchFamily="34" charset="0"/>
                </a:rPr>
                <a:t> </a:t>
              </a:r>
              <a:r>
                <a:rPr lang="zh-CN" altLang="en-US" sz="2000" dirty="0">
                  <a:solidFill>
                    <a:srgbClr val="F8F8F8"/>
                  </a:solidFill>
                </a:rPr>
                <a:t>NSK</a:t>
              </a:r>
              <a:endParaRPr lang="zh-CN" altLang="en-US" dirty="0"/>
            </a:p>
          </p:txBody>
        </p:sp>
      </p:grpSp>
      <p:grpSp>
        <p:nvGrpSpPr>
          <p:cNvPr id="22" name="Group 29"/>
          <p:cNvGrpSpPr>
            <a:grpSpLocks/>
          </p:cNvGrpSpPr>
          <p:nvPr/>
        </p:nvGrpSpPr>
        <p:grpSpPr bwMode="auto">
          <a:xfrm>
            <a:off x="6548410" y="560376"/>
            <a:ext cx="1293218" cy="1285422"/>
            <a:chOff x="0" y="0"/>
            <a:chExt cx="2833" cy="2840"/>
          </a:xfrm>
        </p:grpSpPr>
        <p:grpSp>
          <p:nvGrpSpPr>
            <p:cNvPr id="23" name="Group 30"/>
            <p:cNvGrpSpPr>
              <a:grpSpLocks/>
            </p:cNvGrpSpPr>
            <p:nvPr/>
          </p:nvGrpSpPr>
          <p:grpSpPr bwMode="auto">
            <a:xfrm>
              <a:off x="0" y="0"/>
              <a:ext cx="2570" cy="2840"/>
              <a:chOff x="0" y="0"/>
              <a:chExt cx="1110" cy="1226"/>
            </a:xfrm>
          </p:grpSpPr>
          <p:grpSp>
            <p:nvGrpSpPr>
              <p:cNvPr id="27" name="Group 31"/>
              <p:cNvGrpSpPr>
                <a:grpSpLocks/>
              </p:cNvGrpSpPr>
              <p:nvPr/>
            </p:nvGrpSpPr>
            <p:grpSpPr bwMode="auto">
              <a:xfrm>
                <a:off x="0" y="0"/>
                <a:ext cx="1110" cy="1164"/>
                <a:chOff x="0" y="0"/>
                <a:chExt cx="1110" cy="1164"/>
              </a:xfrm>
            </p:grpSpPr>
            <p:sp>
              <p:nvSpPr>
                <p:cNvPr id="46" name="Oval 31"/>
                <p:cNvSpPr>
                  <a:spLocks noChangeArrowheads="1"/>
                </p:cNvSpPr>
                <p:nvPr/>
              </p:nvSpPr>
              <p:spPr bwMode="auto">
                <a:xfrm>
                  <a:off x="0" y="68"/>
                  <a:ext cx="1110" cy="1096"/>
                </a:xfrm>
                <a:prstGeom prst="ellipse">
                  <a:avLst/>
                </a:prstGeom>
                <a:solidFill>
                  <a:srgbClr val="7D96D3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47" name="Oval 32"/>
                <p:cNvSpPr>
                  <a:spLocks noChangeArrowheads="1"/>
                </p:cNvSpPr>
                <p:nvPr/>
              </p:nvSpPr>
              <p:spPr bwMode="auto">
                <a:xfrm>
                  <a:off x="25" y="0"/>
                  <a:ext cx="1062" cy="1048"/>
                </a:xfrm>
                <a:prstGeom prst="ellipse">
                  <a:avLst/>
                </a:prstGeom>
                <a:solidFill>
                  <a:srgbClr val="817E00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</p:grpSp>
          <p:grpSp>
            <p:nvGrpSpPr>
              <p:cNvPr id="28" name="Group 34"/>
              <p:cNvGrpSpPr>
                <a:grpSpLocks/>
              </p:cNvGrpSpPr>
              <p:nvPr/>
            </p:nvGrpSpPr>
            <p:grpSpPr bwMode="auto">
              <a:xfrm>
                <a:off x="49" y="67"/>
                <a:ext cx="1026" cy="1159"/>
                <a:chOff x="0" y="0"/>
                <a:chExt cx="1110" cy="1255"/>
              </a:xfrm>
            </p:grpSpPr>
            <p:sp>
              <p:nvSpPr>
                <p:cNvPr id="44" name="Oval 34"/>
                <p:cNvSpPr>
                  <a:spLocks noChangeArrowheads="1"/>
                </p:cNvSpPr>
                <p:nvPr/>
              </p:nvSpPr>
              <p:spPr bwMode="auto">
                <a:xfrm>
                  <a:off x="0" y="157"/>
                  <a:ext cx="1110" cy="1098"/>
                </a:xfrm>
                <a:prstGeom prst="ellipse">
                  <a:avLst/>
                </a:prstGeom>
                <a:solidFill>
                  <a:srgbClr val="817E00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45" name="Oval 35"/>
                <p:cNvSpPr>
                  <a:spLocks noChangeArrowheads="1"/>
                </p:cNvSpPr>
                <p:nvPr/>
              </p:nvSpPr>
              <p:spPr bwMode="auto">
                <a:xfrm>
                  <a:off x="25" y="0"/>
                  <a:ext cx="1062" cy="1049"/>
                </a:xfrm>
                <a:prstGeom prst="ellipse">
                  <a:avLst/>
                </a:prstGeom>
                <a:solidFill>
                  <a:srgbClr val="817E00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</p:grpSp>
        </p:grpSp>
        <p:grpSp>
          <p:nvGrpSpPr>
            <p:cNvPr id="33" name="Group 37"/>
            <p:cNvGrpSpPr>
              <a:grpSpLocks/>
            </p:cNvGrpSpPr>
            <p:nvPr/>
          </p:nvGrpSpPr>
          <p:grpSpPr bwMode="auto">
            <a:xfrm>
              <a:off x="160" y="228"/>
              <a:ext cx="2310" cy="2271"/>
              <a:chOff x="0" y="0"/>
              <a:chExt cx="751" cy="738"/>
            </a:xfrm>
          </p:grpSpPr>
          <p:sp>
            <p:nvSpPr>
              <p:cNvPr id="40" name="Oval 37"/>
              <p:cNvSpPr>
                <a:spLocks noChangeArrowheads="1"/>
              </p:cNvSpPr>
              <p:nvPr/>
            </p:nvSpPr>
            <p:spPr bwMode="auto">
              <a:xfrm>
                <a:off x="20" y="29"/>
                <a:ext cx="716" cy="709"/>
              </a:xfrm>
              <a:prstGeom prst="ellipse">
                <a:avLst/>
              </a:prstGeom>
              <a:gradFill rotWithShape="1">
                <a:gsLst>
                  <a:gs pos="0">
                    <a:srgbClr val="0099CC"/>
                  </a:gs>
                  <a:gs pos="100000">
                    <a:srgbClr val="003141"/>
                  </a:gs>
                </a:gsLst>
                <a:lin ang="5400000" scaled="1"/>
              </a:gradFill>
              <a:ln w="38100" cmpd="sng">
                <a:solidFill>
                  <a:srgbClr val="F8F8F8">
                    <a:alpha val="75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sym typeface="Arial" pitchFamily="34" charset="0"/>
                </a:endParaRPr>
              </a:p>
            </p:txBody>
          </p:sp>
          <p:pic>
            <p:nvPicPr>
              <p:cNvPr id="41" name="Picture 38" descr="cir_lighteffect0"/>
              <p:cNvPicPr>
                <a:picLocks noChangeAspect="1" noChangeArrowheads="1"/>
              </p:cNvPicPr>
              <p:nvPr/>
            </p:nvPicPr>
            <p:blipFill>
              <a:blip r:embed="rId3" cstate="email">
                <a:lum bright="18000" contrast="-12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4" name="Group 40"/>
            <p:cNvGrpSpPr>
              <a:grpSpLocks/>
            </p:cNvGrpSpPr>
            <p:nvPr/>
          </p:nvGrpSpPr>
          <p:grpSpPr bwMode="auto">
            <a:xfrm>
              <a:off x="194" y="182"/>
              <a:ext cx="2639" cy="2246"/>
              <a:chOff x="34" y="59"/>
              <a:chExt cx="858" cy="730"/>
            </a:xfrm>
          </p:grpSpPr>
          <p:sp>
            <p:nvSpPr>
              <p:cNvPr id="38" name="Oval 40"/>
              <p:cNvSpPr>
                <a:spLocks noChangeArrowheads="1"/>
              </p:cNvSpPr>
              <p:nvPr/>
            </p:nvSpPr>
            <p:spPr bwMode="auto">
              <a:xfrm>
                <a:off x="34" y="80"/>
                <a:ext cx="716" cy="709"/>
              </a:xfrm>
              <a:prstGeom prst="ellipse">
                <a:avLst/>
              </a:prstGeom>
              <a:solidFill>
                <a:srgbClr val="FF00FF"/>
              </a:solidFill>
              <a:ln w="38100" cmpd="sng">
                <a:solidFill>
                  <a:srgbClr val="F8F8F8">
                    <a:alpha val="75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sym typeface="Arial" pitchFamily="34" charset="0"/>
                </a:endParaRPr>
              </a:p>
            </p:txBody>
          </p:sp>
          <p:pic>
            <p:nvPicPr>
              <p:cNvPr id="39" name="Picture 41" descr="cir_lighteffect0"/>
              <p:cNvPicPr>
                <a:picLocks noChangeAspect="1" noChangeArrowheads="1"/>
              </p:cNvPicPr>
              <p:nvPr/>
            </p:nvPicPr>
            <p:blipFill>
              <a:blip r:embed="rId3" cstate="email">
                <a:lum bright="18000" contrast="-12000"/>
              </a:blip>
              <a:srcRect/>
              <a:stretch>
                <a:fillRect/>
              </a:stretch>
            </p:blipFill>
            <p:spPr bwMode="auto">
              <a:xfrm>
                <a:off x="141" y="59"/>
                <a:ext cx="751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7" name="Rectangle 42"/>
            <p:cNvSpPr>
              <a:spLocks noChangeArrowheads="1"/>
            </p:cNvSpPr>
            <p:nvPr/>
          </p:nvSpPr>
          <p:spPr bwMode="auto">
            <a:xfrm>
              <a:off x="209" y="814"/>
              <a:ext cx="2285" cy="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F8F8F8"/>
                  </a:solidFill>
                  <a:sym typeface="Arial" pitchFamily="34" charset="0"/>
                </a:rPr>
                <a:t> </a:t>
              </a:r>
              <a:r>
                <a:rPr lang="zh-CN" altLang="en-US" sz="2000" dirty="0" smtClean="0">
                  <a:solidFill>
                    <a:srgbClr val="000000"/>
                  </a:solidFill>
                  <a:latin typeface="Arial" pitchFamily="34" charset="0"/>
                  <a:sym typeface="Arial" pitchFamily="34" charset="0"/>
                </a:rPr>
                <a:t>JTEKT</a:t>
              </a:r>
              <a:endParaRPr lang="zh-CN" altLang="en-US" sz="2000" dirty="0">
                <a:solidFill>
                  <a:srgbClr val="F8F8F8"/>
                </a:solidFill>
              </a:endParaRPr>
            </a:p>
          </p:txBody>
        </p:sp>
      </p:grpSp>
      <p:grpSp>
        <p:nvGrpSpPr>
          <p:cNvPr id="35" name="Group 44"/>
          <p:cNvGrpSpPr>
            <a:grpSpLocks/>
          </p:cNvGrpSpPr>
          <p:nvPr/>
        </p:nvGrpSpPr>
        <p:grpSpPr bwMode="auto">
          <a:xfrm>
            <a:off x="6143636" y="2000240"/>
            <a:ext cx="1173163" cy="1149350"/>
            <a:chOff x="0" y="0"/>
            <a:chExt cx="2570" cy="2540"/>
          </a:xfrm>
        </p:grpSpPr>
        <p:grpSp>
          <p:nvGrpSpPr>
            <p:cNvPr id="36" name="Group 45"/>
            <p:cNvGrpSpPr>
              <a:grpSpLocks/>
            </p:cNvGrpSpPr>
            <p:nvPr/>
          </p:nvGrpSpPr>
          <p:grpSpPr bwMode="auto">
            <a:xfrm>
              <a:off x="0" y="0"/>
              <a:ext cx="2570" cy="2540"/>
              <a:chOff x="0" y="0"/>
              <a:chExt cx="1110" cy="1096"/>
            </a:xfrm>
          </p:grpSpPr>
          <p:grpSp>
            <p:nvGrpSpPr>
              <p:cNvPr id="42" name="Group 46"/>
              <p:cNvGrpSpPr>
                <a:grpSpLocks/>
              </p:cNvGrpSpPr>
              <p:nvPr/>
            </p:nvGrpSpPr>
            <p:grpSpPr bwMode="auto">
              <a:xfrm>
                <a:off x="0" y="0"/>
                <a:ext cx="1110" cy="1096"/>
                <a:chOff x="0" y="0"/>
                <a:chExt cx="1110" cy="1096"/>
              </a:xfrm>
            </p:grpSpPr>
            <p:sp>
              <p:nvSpPr>
                <p:cNvPr id="58" name="Oval 4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0" cy="1096"/>
                </a:xfrm>
                <a:prstGeom prst="ellipse">
                  <a:avLst/>
                </a:prstGeom>
                <a:solidFill>
                  <a:srgbClr val="68AE9C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59" name="Oval 47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1062" cy="1048"/>
                </a:xfrm>
                <a:prstGeom prst="ellipse">
                  <a:avLst/>
                </a:prstGeom>
                <a:solidFill>
                  <a:srgbClr val="68AE9C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</p:grpSp>
          <p:grpSp>
            <p:nvGrpSpPr>
              <p:cNvPr id="43" name="Group 49"/>
              <p:cNvGrpSpPr>
                <a:grpSpLocks/>
              </p:cNvGrpSpPr>
              <p:nvPr/>
            </p:nvGrpSpPr>
            <p:grpSpPr bwMode="auto">
              <a:xfrm>
                <a:off x="49" y="48"/>
                <a:ext cx="1026" cy="1014"/>
                <a:chOff x="0" y="0"/>
                <a:chExt cx="1110" cy="1096"/>
              </a:xfrm>
            </p:grpSpPr>
            <p:sp>
              <p:nvSpPr>
                <p:cNvPr id="56" name="Oval 4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0" cy="1096"/>
                </a:xfrm>
                <a:prstGeom prst="ellipse">
                  <a:avLst/>
                </a:prstGeom>
                <a:solidFill>
                  <a:srgbClr val="68AE9C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57" name="Oval 50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1062" cy="1048"/>
                </a:xfrm>
                <a:prstGeom prst="ellipse">
                  <a:avLst/>
                </a:prstGeom>
                <a:solidFill>
                  <a:srgbClr val="68AE9C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</p:grpSp>
        </p:grpSp>
        <p:grpSp>
          <p:nvGrpSpPr>
            <p:cNvPr id="48" name="Group 52"/>
            <p:cNvGrpSpPr>
              <a:grpSpLocks/>
            </p:cNvGrpSpPr>
            <p:nvPr/>
          </p:nvGrpSpPr>
          <p:grpSpPr bwMode="auto">
            <a:xfrm>
              <a:off x="112" y="97"/>
              <a:ext cx="2310" cy="2280"/>
              <a:chOff x="0" y="0"/>
              <a:chExt cx="751" cy="741"/>
            </a:xfrm>
          </p:grpSpPr>
          <p:sp>
            <p:nvSpPr>
              <p:cNvPr id="52" name="Oval 52"/>
              <p:cNvSpPr>
                <a:spLocks noChangeArrowheads="1"/>
              </p:cNvSpPr>
              <p:nvPr/>
            </p:nvSpPr>
            <p:spPr bwMode="auto">
              <a:xfrm>
                <a:off x="20" y="32"/>
                <a:ext cx="716" cy="709"/>
              </a:xfrm>
              <a:prstGeom prst="ellipse">
                <a:avLst/>
              </a:prstGeom>
              <a:solidFill>
                <a:srgbClr val="FF9900"/>
              </a:solidFill>
              <a:ln w="38100" cmpd="sng">
                <a:solidFill>
                  <a:srgbClr val="F8F8F8">
                    <a:alpha val="75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sym typeface="Arial" pitchFamily="34" charset="0"/>
                </a:endParaRPr>
              </a:p>
            </p:txBody>
          </p:sp>
          <p:pic>
            <p:nvPicPr>
              <p:cNvPr id="53" name="Picture 53" descr="cir_lighteffect0"/>
              <p:cNvPicPr>
                <a:picLocks noChangeAspect="1" noChangeArrowheads="1"/>
              </p:cNvPicPr>
              <p:nvPr/>
            </p:nvPicPr>
            <p:blipFill>
              <a:blip r:embed="rId3" cstate="email">
                <a:lum bright="18000" contrast="-12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1" name="Rectangle 54"/>
            <p:cNvSpPr>
              <a:spLocks noChangeArrowheads="1"/>
            </p:cNvSpPr>
            <p:nvPr/>
          </p:nvSpPr>
          <p:spPr bwMode="auto">
            <a:xfrm>
              <a:off x="136" y="754"/>
              <a:ext cx="2285" cy="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000">
                  <a:solidFill>
                    <a:srgbClr val="F8F8F8"/>
                  </a:solidFill>
                  <a:sym typeface="Arial" pitchFamily="34" charset="0"/>
                </a:rPr>
                <a:t> </a:t>
              </a:r>
              <a:r>
                <a:rPr lang="zh-CN" altLang="en-US" sz="2000">
                  <a:solidFill>
                    <a:srgbClr val="F8F8F8"/>
                  </a:solidFill>
                </a:rPr>
                <a:t>SKF</a:t>
              </a:r>
              <a:endParaRPr lang="zh-CN" altLang="en-US"/>
            </a:p>
          </p:txBody>
        </p:sp>
      </p:grpSp>
      <p:grpSp>
        <p:nvGrpSpPr>
          <p:cNvPr id="49" name="Group 56"/>
          <p:cNvGrpSpPr>
            <a:grpSpLocks/>
          </p:cNvGrpSpPr>
          <p:nvPr/>
        </p:nvGrpSpPr>
        <p:grpSpPr bwMode="auto">
          <a:xfrm>
            <a:off x="4786285" y="2952738"/>
            <a:ext cx="1173163" cy="1150938"/>
            <a:chOff x="0" y="0"/>
            <a:chExt cx="2570" cy="2540"/>
          </a:xfrm>
        </p:grpSpPr>
        <p:grpSp>
          <p:nvGrpSpPr>
            <p:cNvPr id="50" name="Group 57"/>
            <p:cNvGrpSpPr>
              <a:grpSpLocks/>
            </p:cNvGrpSpPr>
            <p:nvPr/>
          </p:nvGrpSpPr>
          <p:grpSpPr bwMode="auto">
            <a:xfrm>
              <a:off x="0" y="0"/>
              <a:ext cx="2570" cy="2540"/>
              <a:chOff x="0" y="0"/>
              <a:chExt cx="1110" cy="1096"/>
            </a:xfrm>
          </p:grpSpPr>
          <p:grpSp>
            <p:nvGrpSpPr>
              <p:cNvPr id="54" name="Group 58"/>
              <p:cNvGrpSpPr>
                <a:grpSpLocks/>
              </p:cNvGrpSpPr>
              <p:nvPr/>
            </p:nvGrpSpPr>
            <p:grpSpPr bwMode="auto">
              <a:xfrm>
                <a:off x="0" y="0"/>
                <a:ext cx="1110" cy="1096"/>
                <a:chOff x="0" y="0"/>
                <a:chExt cx="1110" cy="1096"/>
              </a:xfrm>
            </p:grpSpPr>
            <p:sp>
              <p:nvSpPr>
                <p:cNvPr id="73" name="Oval 5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0" cy="1096"/>
                </a:xfrm>
                <a:prstGeom prst="ellipse">
                  <a:avLst/>
                </a:prstGeom>
                <a:solidFill>
                  <a:srgbClr val="7D96D3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74" name="Oval 59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1062" cy="1048"/>
                </a:xfrm>
                <a:prstGeom prst="ellipse">
                  <a:avLst/>
                </a:prstGeom>
                <a:solidFill>
                  <a:srgbClr val="817E00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</p:grpSp>
          <p:grpSp>
            <p:nvGrpSpPr>
              <p:cNvPr id="55" name="Group 61"/>
              <p:cNvGrpSpPr>
                <a:grpSpLocks/>
              </p:cNvGrpSpPr>
              <p:nvPr/>
            </p:nvGrpSpPr>
            <p:grpSpPr bwMode="auto">
              <a:xfrm>
                <a:off x="49" y="48"/>
                <a:ext cx="1026" cy="1014"/>
                <a:chOff x="0" y="0"/>
                <a:chExt cx="1110" cy="1096"/>
              </a:xfrm>
            </p:grpSpPr>
            <p:sp>
              <p:nvSpPr>
                <p:cNvPr id="71" name="Oval 6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0" cy="1096"/>
                </a:xfrm>
                <a:prstGeom prst="ellipse">
                  <a:avLst/>
                </a:prstGeom>
                <a:solidFill>
                  <a:srgbClr val="817E00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72" name="Oval 62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1062" cy="1048"/>
                </a:xfrm>
                <a:prstGeom prst="ellipse">
                  <a:avLst/>
                </a:prstGeom>
                <a:solidFill>
                  <a:srgbClr val="817E00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</p:grpSp>
        </p:grpSp>
        <p:grpSp>
          <p:nvGrpSpPr>
            <p:cNvPr id="60" name="Group 64"/>
            <p:cNvGrpSpPr>
              <a:grpSpLocks/>
            </p:cNvGrpSpPr>
            <p:nvPr/>
          </p:nvGrpSpPr>
          <p:grpSpPr bwMode="auto">
            <a:xfrm>
              <a:off x="160" y="97"/>
              <a:ext cx="2310" cy="2280"/>
              <a:chOff x="0" y="0"/>
              <a:chExt cx="751" cy="741"/>
            </a:xfrm>
          </p:grpSpPr>
          <p:sp>
            <p:nvSpPr>
              <p:cNvPr id="67" name="Oval 64"/>
              <p:cNvSpPr>
                <a:spLocks noChangeArrowheads="1"/>
              </p:cNvSpPr>
              <p:nvPr/>
            </p:nvSpPr>
            <p:spPr bwMode="auto">
              <a:xfrm>
                <a:off x="20" y="32"/>
                <a:ext cx="716" cy="709"/>
              </a:xfrm>
              <a:prstGeom prst="ellipse">
                <a:avLst/>
              </a:prstGeom>
              <a:gradFill rotWithShape="1">
                <a:gsLst>
                  <a:gs pos="0">
                    <a:srgbClr val="0099CC"/>
                  </a:gs>
                  <a:gs pos="100000">
                    <a:srgbClr val="003141"/>
                  </a:gs>
                </a:gsLst>
                <a:lin ang="5400000" scaled="1"/>
              </a:gradFill>
              <a:ln w="38100" cmpd="sng">
                <a:solidFill>
                  <a:srgbClr val="F8F8F8">
                    <a:alpha val="75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sym typeface="Arial" pitchFamily="34" charset="0"/>
                </a:endParaRPr>
              </a:p>
            </p:txBody>
          </p:sp>
          <p:pic>
            <p:nvPicPr>
              <p:cNvPr id="68" name="Picture 65" descr="cir_lighteffect0"/>
              <p:cNvPicPr>
                <a:picLocks noChangeAspect="1" noChangeArrowheads="1"/>
              </p:cNvPicPr>
              <p:nvPr/>
            </p:nvPicPr>
            <p:blipFill>
              <a:blip r:embed="rId3" cstate="email">
                <a:lum bright="18000" contrast="-12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1" name="Group 67"/>
            <p:cNvGrpSpPr>
              <a:grpSpLocks/>
            </p:cNvGrpSpPr>
            <p:nvPr/>
          </p:nvGrpSpPr>
          <p:grpSpPr bwMode="auto">
            <a:xfrm>
              <a:off x="132" y="97"/>
              <a:ext cx="2310" cy="2280"/>
              <a:chOff x="0" y="0"/>
              <a:chExt cx="751" cy="741"/>
            </a:xfrm>
          </p:grpSpPr>
          <p:sp>
            <p:nvSpPr>
              <p:cNvPr id="65" name="Oval 67"/>
              <p:cNvSpPr>
                <a:spLocks noChangeArrowheads="1"/>
              </p:cNvSpPr>
              <p:nvPr/>
            </p:nvSpPr>
            <p:spPr bwMode="auto">
              <a:xfrm>
                <a:off x="20" y="32"/>
                <a:ext cx="716" cy="709"/>
              </a:xfrm>
              <a:prstGeom prst="ellipse">
                <a:avLst/>
              </a:prstGeom>
              <a:solidFill>
                <a:srgbClr val="FF00FF"/>
              </a:solidFill>
              <a:ln w="38100" cmpd="sng">
                <a:solidFill>
                  <a:srgbClr val="F8F8F8">
                    <a:alpha val="75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sym typeface="Arial" pitchFamily="34" charset="0"/>
                </a:endParaRPr>
              </a:p>
            </p:txBody>
          </p:sp>
          <p:pic>
            <p:nvPicPr>
              <p:cNvPr id="66" name="Picture 68" descr="cir_lighteffect0"/>
              <p:cNvPicPr>
                <a:picLocks noChangeAspect="1" noChangeArrowheads="1"/>
              </p:cNvPicPr>
              <p:nvPr/>
            </p:nvPicPr>
            <p:blipFill>
              <a:blip r:embed="rId3" cstate="email">
                <a:lum bright="18000" contrast="-12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4" name="Rectangle 69"/>
            <p:cNvSpPr>
              <a:spLocks noChangeArrowheads="1"/>
            </p:cNvSpPr>
            <p:nvPr/>
          </p:nvSpPr>
          <p:spPr bwMode="auto">
            <a:xfrm>
              <a:off x="136" y="771"/>
              <a:ext cx="2285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000">
                  <a:solidFill>
                    <a:srgbClr val="F8F8F8"/>
                  </a:solidFill>
                  <a:sym typeface="Arial" pitchFamily="34" charset="0"/>
                </a:rPr>
                <a:t> </a:t>
              </a:r>
              <a:r>
                <a:rPr lang="zh-CN" altLang="en-US" sz="2000">
                  <a:solidFill>
                    <a:srgbClr val="F8F8F8"/>
                  </a:solidFill>
                </a:rPr>
                <a:t>NMB</a:t>
              </a:r>
              <a:endParaRPr lang="zh-CN" altLang="en-US"/>
            </a:p>
          </p:txBody>
        </p:sp>
      </p:grpSp>
      <p:grpSp>
        <p:nvGrpSpPr>
          <p:cNvPr id="62" name="Group 71"/>
          <p:cNvGrpSpPr>
            <a:grpSpLocks/>
          </p:cNvGrpSpPr>
          <p:nvPr/>
        </p:nvGrpSpPr>
        <p:grpSpPr bwMode="auto">
          <a:xfrm>
            <a:off x="6215074" y="3357562"/>
            <a:ext cx="1173162" cy="1149350"/>
            <a:chOff x="0" y="0"/>
            <a:chExt cx="1833" cy="1811"/>
          </a:xfrm>
        </p:grpSpPr>
        <p:grpSp>
          <p:nvGrpSpPr>
            <p:cNvPr id="63" name="Group 72"/>
            <p:cNvGrpSpPr>
              <a:grpSpLocks/>
            </p:cNvGrpSpPr>
            <p:nvPr/>
          </p:nvGrpSpPr>
          <p:grpSpPr bwMode="auto">
            <a:xfrm>
              <a:off x="0" y="0"/>
              <a:ext cx="1833" cy="1811"/>
              <a:chOff x="0" y="0"/>
              <a:chExt cx="1110" cy="1096"/>
            </a:xfrm>
          </p:grpSpPr>
          <p:grpSp>
            <p:nvGrpSpPr>
              <p:cNvPr id="69" name="Group 73"/>
              <p:cNvGrpSpPr>
                <a:grpSpLocks/>
              </p:cNvGrpSpPr>
              <p:nvPr/>
            </p:nvGrpSpPr>
            <p:grpSpPr bwMode="auto">
              <a:xfrm>
                <a:off x="0" y="0"/>
                <a:ext cx="1110" cy="1096"/>
                <a:chOff x="0" y="0"/>
                <a:chExt cx="1110" cy="1096"/>
              </a:xfrm>
            </p:grpSpPr>
            <p:sp>
              <p:nvSpPr>
                <p:cNvPr id="85" name="Oval 7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0" cy="1096"/>
                </a:xfrm>
                <a:prstGeom prst="ellipse">
                  <a:avLst/>
                </a:prstGeom>
                <a:solidFill>
                  <a:srgbClr val="3333CC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86" name="Oval 74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1062" cy="1048"/>
                </a:xfrm>
                <a:prstGeom prst="ellipse">
                  <a:avLst/>
                </a:prstGeom>
                <a:solidFill>
                  <a:srgbClr val="7AB6D8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</p:grpSp>
          <p:grpSp>
            <p:nvGrpSpPr>
              <p:cNvPr id="70" name="Group 76"/>
              <p:cNvGrpSpPr>
                <a:grpSpLocks/>
              </p:cNvGrpSpPr>
              <p:nvPr/>
            </p:nvGrpSpPr>
            <p:grpSpPr bwMode="auto">
              <a:xfrm>
                <a:off x="49" y="48"/>
                <a:ext cx="1026" cy="1014"/>
                <a:chOff x="0" y="0"/>
                <a:chExt cx="1110" cy="1096"/>
              </a:xfrm>
            </p:grpSpPr>
            <p:sp>
              <p:nvSpPr>
                <p:cNvPr id="83" name="Oval 7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0" cy="1096"/>
                </a:xfrm>
                <a:prstGeom prst="ellipse">
                  <a:avLst/>
                </a:prstGeom>
                <a:solidFill>
                  <a:srgbClr val="7AB6D8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84" name="Oval 77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1062" cy="1048"/>
                </a:xfrm>
                <a:prstGeom prst="ellipse">
                  <a:avLst/>
                </a:prstGeom>
                <a:solidFill>
                  <a:srgbClr val="3333CC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</p:grpSp>
        </p:grpSp>
        <p:grpSp>
          <p:nvGrpSpPr>
            <p:cNvPr id="75" name="Group 79"/>
            <p:cNvGrpSpPr>
              <a:grpSpLocks/>
            </p:cNvGrpSpPr>
            <p:nvPr/>
          </p:nvGrpSpPr>
          <p:grpSpPr bwMode="auto">
            <a:xfrm>
              <a:off x="83" y="57"/>
              <a:ext cx="1648" cy="1625"/>
              <a:chOff x="0" y="0"/>
              <a:chExt cx="751" cy="741"/>
            </a:xfrm>
          </p:grpSpPr>
          <p:sp>
            <p:nvSpPr>
              <p:cNvPr id="79" name="Oval 79"/>
              <p:cNvSpPr>
                <a:spLocks noChangeArrowheads="1"/>
              </p:cNvSpPr>
              <p:nvPr/>
            </p:nvSpPr>
            <p:spPr bwMode="auto">
              <a:xfrm>
                <a:off x="20" y="32"/>
                <a:ext cx="716" cy="709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104151"/>
                  </a:gs>
                </a:gsLst>
                <a:lin ang="5400000" scaled="1"/>
              </a:gradFill>
              <a:ln w="38100" cmpd="sng">
                <a:solidFill>
                  <a:srgbClr val="F8F8F8">
                    <a:alpha val="75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sym typeface="Arial" pitchFamily="34" charset="0"/>
                </a:endParaRPr>
              </a:p>
            </p:txBody>
          </p:sp>
          <p:pic>
            <p:nvPicPr>
              <p:cNvPr id="80" name="Picture 80" descr="cir_lighteffect0"/>
              <p:cNvPicPr>
                <a:picLocks noChangeAspect="1" noChangeArrowheads="1"/>
              </p:cNvPicPr>
              <p:nvPr/>
            </p:nvPicPr>
            <p:blipFill>
              <a:blip r:embed="rId3" cstate="email">
                <a:lum bright="18000" contrast="-12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8" name="Rectangle 81"/>
            <p:cNvSpPr>
              <a:spLocks noChangeArrowheads="1"/>
            </p:cNvSpPr>
            <p:nvPr/>
          </p:nvSpPr>
          <p:spPr bwMode="auto">
            <a:xfrm>
              <a:off x="114" y="543"/>
              <a:ext cx="1632" cy="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000">
                  <a:solidFill>
                    <a:srgbClr val="F8F8F8"/>
                  </a:solidFill>
                </a:rPr>
                <a:t>NACHI</a:t>
              </a:r>
              <a:endParaRPr lang="zh-CN" altLang="en-US"/>
            </a:p>
          </p:txBody>
        </p:sp>
      </p:grpSp>
      <p:pic>
        <p:nvPicPr>
          <p:cNvPr id="87" name="Picture 111" descr="6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785926"/>
            <a:ext cx="3760787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Text Box 113"/>
          <p:cNvSpPr>
            <a:spLocks noChangeArrowheads="1"/>
          </p:cNvSpPr>
          <p:nvPr/>
        </p:nvSpPr>
        <p:spPr bwMode="auto">
          <a:xfrm>
            <a:off x="285720" y="4929198"/>
            <a:ext cx="85756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zh-CN" altLang="en-US" sz="2800" i="1" dirty="0" smtClean="0">
                <a:solidFill>
                  <a:srgbClr val="0000CC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跻身世界轴承行业前八强</a:t>
            </a:r>
            <a:endParaRPr lang="en-US" altLang="zh-CN" sz="2800" i="1" dirty="0" smtClean="0">
              <a:solidFill>
                <a:srgbClr val="0000CC"/>
              </a:solidFill>
              <a:latin typeface="Arial" pitchFamily="34" charset="0"/>
              <a:ea typeface="黑体" pitchFamily="2" charset="-122"/>
              <a:cs typeface="Arial" pitchFamily="34" charset="0"/>
            </a:endParaRPr>
          </a:p>
          <a:p>
            <a:pPr algn="r"/>
            <a:r>
              <a:rPr lang="en-US" sz="2800" i="1" dirty="0" smtClean="0">
                <a:solidFill>
                  <a:srgbClr val="0000CC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To become one of top 8 in the world</a:t>
            </a:r>
            <a:endParaRPr lang="en-US" sz="2800" i="1" dirty="0">
              <a:solidFill>
                <a:srgbClr val="0000CC"/>
              </a:solidFill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grpSp>
        <p:nvGrpSpPr>
          <p:cNvPr id="76" name="Group 86"/>
          <p:cNvGrpSpPr>
            <a:grpSpLocks/>
          </p:cNvGrpSpPr>
          <p:nvPr/>
        </p:nvGrpSpPr>
        <p:grpSpPr bwMode="auto">
          <a:xfrm>
            <a:off x="7429520" y="1428736"/>
            <a:ext cx="1328738" cy="1149350"/>
            <a:chOff x="0" y="0"/>
            <a:chExt cx="2093" cy="1811"/>
          </a:xfrm>
        </p:grpSpPr>
        <p:grpSp>
          <p:nvGrpSpPr>
            <p:cNvPr id="77" name="Group 87"/>
            <p:cNvGrpSpPr>
              <a:grpSpLocks/>
            </p:cNvGrpSpPr>
            <p:nvPr/>
          </p:nvGrpSpPr>
          <p:grpSpPr bwMode="auto">
            <a:xfrm>
              <a:off x="112" y="0"/>
              <a:ext cx="1833" cy="1811"/>
              <a:chOff x="0" y="0"/>
              <a:chExt cx="1110" cy="1096"/>
            </a:xfrm>
          </p:grpSpPr>
          <p:grpSp>
            <p:nvGrpSpPr>
              <p:cNvPr id="81" name="Group 88"/>
              <p:cNvGrpSpPr>
                <a:grpSpLocks/>
              </p:cNvGrpSpPr>
              <p:nvPr/>
            </p:nvGrpSpPr>
            <p:grpSpPr bwMode="auto">
              <a:xfrm>
                <a:off x="0" y="0"/>
                <a:ext cx="1110" cy="1096"/>
                <a:chOff x="0" y="0"/>
                <a:chExt cx="1110" cy="1096"/>
              </a:xfrm>
            </p:grpSpPr>
            <p:sp>
              <p:nvSpPr>
                <p:cNvPr id="99" name="Oval 8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0" cy="1096"/>
                </a:xfrm>
                <a:prstGeom prst="ellipse">
                  <a:avLst/>
                </a:prstGeom>
                <a:solidFill>
                  <a:srgbClr val="68AE9C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100" name="Oval 86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1062" cy="1048"/>
                </a:xfrm>
                <a:prstGeom prst="ellipse">
                  <a:avLst/>
                </a:prstGeom>
                <a:solidFill>
                  <a:srgbClr val="68AE9C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</p:grpSp>
          <p:grpSp>
            <p:nvGrpSpPr>
              <p:cNvPr id="82" name="Group 91"/>
              <p:cNvGrpSpPr>
                <a:grpSpLocks/>
              </p:cNvGrpSpPr>
              <p:nvPr/>
            </p:nvGrpSpPr>
            <p:grpSpPr bwMode="auto">
              <a:xfrm>
                <a:off x="49" y="48"/>
                <a:ext cx="1026" cy="1014"/>
                <a:chOff x="0" y="0"/>
                <a:chExt cx="1110" cy="1096"/>
              </a:xfrm>
            </p:grpSpPr>
            <p:sp>
              <p:nvSpPr>
                <p:cNvPr id="97" name="Oval 8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0" cy="1096"/>
                </a:xfrm>
                <a:prstGeom prst="ellipse">
                  <a:avLst/>
                </a:prstGeom>
                <a:solidFill>
                  <a:srgbClr val="68AE9C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98" name="Oval 89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1062" cy="1048"/>
                </a:xfrm>
                <a:prstGeom prst="ellipse">
                  <a:avLst/>
                </a:prstGeom>
                <a:solidFill>
                  <a:srgbClr val="68AE9C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</p:grpSp>
        </p:grpSp>
        <p:grpSp>
          <p:nvGrpSpPr>
            <p:cNvPr id="89" name="Group 94"/>
            <p:cNvGrpSpPr>
              <a:grpSpLocks/>
            </p:cNvGrpSpPr>
            <p:nvPr/>
          </p:nvGrpSpPr>
          <p:grpSpPr bwMode="auto">
            <a:xfrm>
              <a:off x="191" y="69"/>
              <a:ext cx="1648" cy="1625"/>
              <a:chOff x="0" y="0"/>
              <a:chExt cx="751" cy="741"/>
            </a:xfrm>
          </p:grpSpPr>
          <p:sp>
            <p:nvSpPr>
              <p:cNvPr id="93" name="Oval 91"/>
              <p:cNvSpPr>
                <a:spLocks noChangeArrowheads="1"/>
              </p:cNvSpPr>
              <p:nvPr/>
            </p:nvSpPr>
            <p:spPr bwMode="auto">
              <a:xfrm>
                <a:off x="20" y="32"/>
                <a:ext cx="716" cy="709"/>
              </a:xfrm>
              <a:prstGeom prst="ellipse">
                <a:avLst/>
              </a:prstGeom>
              <a:solidFill>
                <a:srgbClr val="FF9900"/>
              </a:solidFill>
              <a:ln w="38100" cmpd="sng">
                <a:solidFill>
                  <a:srgbClr val="F8F8F8">
                    <a:alpha val="75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sym typeface="Arial" pitchFamily="34" charset="0"/>
                </a:endParaRPr>
              </a:p>
            </p:txBody>
          </p:sp>
          <p:pic>
            <p:nvPicPr>
              <p:cNvPr id="94" name="Picture 92" descr="cir_lighteffect0"/>
              <p:cNvPicPr>
                <a:picLocks noChangeAspect="1" noChangeArrowheads="1"/>
              </p:cNvPicPr>
              <p:nvPr/>
            </p:nvPicPr>
            <p:blipFill>
              <a:blip r:embed="rId5" cstate="email">
                <a:lum bright="18000" contrast="-12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2" name="Rectangle 93"/>
            <p:cNvSpPr>
              <a:spLocks noChangeArrowheads="1"/>
            </p:cNvSpPr>
            <p:nvPr/>
          </p:nvSpPr>
          <p:spPr bwMode="auto">
            <a:xfrm>
              <a:off x="0" y="658"/>
              <a:ext cx="2093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F8F8F8"/>
                  </a:solidFill>
                  <a:sym typeface="Arial" pitchFamily="34" charset="0"/>
                </a:rPr>
                <a:t> </a:t>
              </a:r>
              <a:r>
                <a:rPr lang="zh-CN" altLang="en-US" sz="2400" dirty="0">
                  <a:solidFill>
                    <a:srgbClr val="F8F8F8"/>
                  </a:solidFill>
                </a:rPr>
                <a:t>TIMKEN</a:t>
              </a:r>
              <a:endParaRPr lang="zh-CN" altLang="en-US" dirty="0"/>
            </a:p>
          </p:txBody>
        </p:sp>
      </p:grpSp>
      <p:grpSp>
        <p:nvGrpSpPr>
          <p:cNvPr id="90" name="Group 98"/>
          <p:cNvGrpSpPr>
            <a:grpSpLocks/>
          </p:cNvGrpSpPr>
          <p:nvPr/>
        </p:nvGrpSpPr>
        <p:grpSpPr bwMode="auto">
          <a:xfrm>
            <a:off x="7286644" y="2571744"/>
            <a:ext cx="1500245" cy="1330340"/>
            <a:chOff x="0" y="0"/>
            <a:chExt cx="2682" cy="2540"/>
          </a:xfrm>
        </p:grpSpPr>
        <p:grpSp>
          <p:nvGrpSpPr>
            <p:cNvPr id="91" name="Group 99"/>
            <p:cNvGrpSpPr>
              <a:grpSpLocks/>
            </p:cNvGrpSpPr>
            <p:nvPr/>
          </p:nvGrpSpPr>
          <p:grpSpPr bwMode="auto">
            <a:xfrm>
              <a:off x="32" y="0"/>
              <a:ext cx="2570" cy="2540"/>
              <a:chOff x="0" y="0"/>
              <a:chExt cx="1110" cy="1096"/>
            </a:xfrm>
          </p:grpSpPr>
          <p:grpSp>
            <p:nvGrpSpPr>
              <p:cNvPr id="95" name="Group 100"/>
              <p:cNvGrpSpPr>
                <a:grpSpLocks/>
              </p:cNvGrpSpPr>
              <p:nvPr/>
            </p:nvGrpSpPr>
            <p:grpSpPr bwMode="auto">
              <a:xfrm>
                <a:off x="0" y="0"/>
                <a:ext cx="1110" cy="1096"/>
                <a:chOff x="0" y="0"/>
                <a:chExt cx="1110" cy="1096"/>
              </a:xfrm>
            </p:grpSpPr>
            <p:sp>
              <p:nvSpPr>
                <p:cNvPr id="114" name="Oval 9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0" cy="1096"/>
                </a:xfrm>
                <a:prstGeom prst="ellipse">
                  <a:avLst/>
                </a:prstGeom>
                <a:solidFill>
                  <a:srgbClr val="7D96D3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115" name="Oval 98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1062" cy="1048"/>
                </a:xfrm>
                <a:prstGeom prst="ellipse">
                  <a:avLst/>
                </a:prstGeom>
                <a:solidFill>
                  <a:srgbClr val="817E00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</p:grpSp>
          <p:grpSp>
            <p:nvGrpSpPr>
              <p:cNvPr id="27648" name="Group 103"/>
              <p:cNvGrpSpPr>
                <a:grpSpLocks/>
              </p:cNvGrpSpPr>
              <p:nvPr/>
            </p:nvGrpSpPr>
            <p:grpSpPr bwMode="auto">
              <a:xfrm>
                <a:off x="49" y="48"/>
                <a:ext cx="1026" cy="1014"/>
                <a:chOff x="0" y="0"/>
                <a:chExt cx="1110" cy="1096"/>
              </a:xfrm>
            </p:grpSpPr>
            <p:sp>
              <p:nvSpPr>
                <p:cNvPr id="112" name="Oval 10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0" cy="1096"/>
                </a:xfrm>
                <a:prstGeom prst="ellipse">
                  <a:avLst/>
                </a:prstGeom>
                <a:solidFill>
                  <a:srgbClr val="817E00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  <p:sp>
              <p:nvSpPr>
                <p:cNvPr id="113" name="Oval 101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1062" cy="1048"/>
                </a:xfrm>
                <a:prstGeom prst="ellipse">
                  <a:avLst/>
                </a:prstGeom>
                <a:solidFill>
                  <a:srgbClr val="817E00">
                    <a:alpha val="9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sym typeface="Arial" pitchFamily="34" charset="0"/>
                  </a:endParaRPr>
                </a:p>
              </p:txBody>
            </p:sp>
          </p:grpSp>
        </p:grpSp>
        <p:grpSp>
          <p:nvGrpSpPr>
            <p:cNvPr id="27649" name="Group 106"/>
            <p:cNvGrpSpPr>
              <a:grpSpLocks/>
            </p:cNvGrpSpPr>
            <p:nvPr/>
          </p:nvGrpSpPr>
          <p:grpSpPr bwMode="auto">
            <a:xfrm>
              <a:off x="192" y="97"/>
              <a:ext cx="2310" cy="2280"/>
              <a:chOff x="0" y="0"/>
              <a:chExt cx="751" cy="741"/>
            </a:xfrm>
          </p:grpSpPr>
          <p:sp>
            <p:nvSpPr>
              <p:cNvPr id="108" name="Oval 103"/>
              <p:cNvSpPr>
                <a:spLocks noChangeArrowheads="1"/>
              </p:cNvSpPr>
              <p:nvPr/>
            </p:nvSpPr>
            <p:spPr bwMode="auto">
              <a:xfrm>
                <a:off x="20" y="32"/>
                <a:ext cx="716" cy="709"/>
              </a:xfrm>
              <a:prstGeom prst="ellipse">
                <a:avLst/>
              </a:prstGeom>
              <a:gradFill rotWithShape="1">
                <a:gsLst>
                  <a:gs pos="0">
                    <a:srgbClr val="0099CC"/>
                  </a:gs>
                  <a:gs pos="100000">
                    <a:srgbClr val="003141"/>
                  </a:gs>
                </a:gsLst>
                <a:lin ang="5400000" scaled="1"/>
              </a:gradFill>
              <a:ln w="38100" cmpd="sng">
                <a:solidFill>
                  <a:srgbClr val="F8F8F8">
                    <a:alpha val="75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sym typeface="Arial" pitchFamily="34" charset="0"/>
                </a:endParaRPr>
              </a:p>
            </p:txBody>
          </p:sp>
          <p:pic>
            <p:nvPicPr>
              <p:cNvPr id="109" name="Picture 104" descr="cir_lighteffect0"/>
              <p:cNvPicPr>
                <a:picLocks noChangeAspect="1" noChangeArrowheads="1"/>
              </p:cNvPicPr>
              <p:nvPr/>
            </p:nvPicPr>
            <p:blipFill>
              <a:blip r:embed="rId5" cstate="email">
                <a:lum bright="18000" contrast="-12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7653" name="Group 109"/>
            <p:cNvGrpSpPr>
              <a:grpSpLocks/>
            </p:cNvGrpSpPr>
            <p:nvPr/>
          </p:nvGrpSpPr>
          <p:grpSpPr bwMode="auto">
            <a:xfrm>
              <a:off x="164" y="97"/>
              <a:ext cx="2310" cy="2280"/>
              <a:chOff x="0" y="0"/>
              <a:chExt cx="751" cy="741"/>
            </a:xfrm>
          </p:grpSpPr>
          <p:sp>
            <p:nvSpPr>
              <p:cNvPr id="106" name="Oval 106"/>
              <p:cNvSpPr>
                <a:spLocks noChangeArrowheads="1"/>
              </p:cNvSpPr>
              <p:nvPr/>
            </p:nvSpPr>
            <p:spPr bwMode="auto">
              <a:xfrm>
                <a:off x="20" y="32"/>
                <a:ext cx="716" cy="709"/>
              </a:xfrm>
              <a:prstGeom prst="ellipse">
                <a:avLst/>
              </a:prstGeom>
              <a:solidFill>
                <a:srgbClr val="FF00FF"/>
              </a:solidFill>
              <a:ln w="38100" cmpd="sng">
                <a:solidFill>
                  <a:srgbClr val="F8F8F8">
                    <a:alpha val="7500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sym typeface="Arial" pitchFamily="34" charset="0"/>
                </a:endParaRPr>
              </a:p>
            </p:txBody>
          </p:sp>
          <p:pic>
            <p:nvPicPr>
              <p:cNvPr id="107" name="Picture 107" descr="cir_lighteffect0"/>
              <p:cNvPicPr>
                <a:picLocks noChangeAspect="1" noChangeArrowheads="1"/>
              </p:cNvPicPr>
              <p:nvPr/>
            </p:nvPicPr>
            <p:blipFill>
              <a:blip r:embed="rId5" cstate="email">
                <a:lum bright="18000" contrast="-12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51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5" name="Rectangle 108"/>
            <p:cNvSpPr>
              <a:spLocks noChangeArrowheads="1"/>
            </p:cNvSpPr>
            <p:nvPr/>
          </p:nvSpPr>
          <p:spPr bwMode="auto">
            <a:xfrm>
              <a:off x="0" y="926"/>
              <a:ext cx="2682" cy="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F8F8F8"/>
                  </a:solidFill>
                  <a:sym typeface="Arial" pitchFamily="34" charset="0"/>
                </a:rPr>
                <a:t>Schaeffler</a:t>
              </a:r>
              <a:endParaRPr lang="en-US" sz="2000" dirty="0">
                <a:solidFill>
                  <a:srgbClr val="F8F8F8"/>
                </a:solidFill>
                <a:sym typeface="Arial" pitchFamily="34" charset="0"/>
              </a:endParaRPr>
            </a:p>
          </p:txBody>
        </p:sp>
      </p:grpSp>
      <p:sp>
        <p:nvSpPr>
          <p:cNvPr id="116" name="右箭头 115"/>
          <p:cNvSpPr/>
          <p:nvPr/>
        </p:nvSpPr>
        <p:spPr>
          <a:xfrm rot="20465101">
            <a:off x="2384039" y="3952126"/>
            <a:ext cx="2441233" cy="571504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</a:rPr>
              <a:t>跨越  </a:t>
            </a:r>
            <a:r>
              <a:rPr lang="en-US" altLang="zh-C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Leap forward</a:t>
            </a:r>
            <a:endParaRPr lang="zh-CN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bldLvl="0" autoUpdateAnimBg="0"/>
      <p:bldP spid="88" grpId="1" bldLvl="0" autoUpdateAnimBg="0"/>
      <p:bldP spid="88" grpId="2"/>
      <p:bldP spid="1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1-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705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428992" y="1785926"/>
            <a:ext cx="553401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cs typeface="Arial" pitchFamily="34" charset="0"/>
              </a:rPr>
              <a:t>Credibility is the foundation</a:t>
            </a:r>
          </a:p>
          <a:p>
            <a:pPr algn="ctr"/>
            <a:r>
              <a:rPr lang="en-US" altLang="zh-CN" sz="3600" b="1" dirty="0">
                <a:solidFill>
                  <a:schemeClr val="bg1"/>
                </a:solidFill>
                <a:cs typeface="Arial" pitchFamily="34" charset="0"/>
              </a:rPr>
              <a:t>Win-win is the motive </a:t>
            </a:r>
          </a:p>
          <a:p>
            <a:pPr algn="ctr"/>
            <a:r>
              <a:rPr lang="en-US" altLang="zh-CN" sz="3600" b="1" dirty="0">
                <a:solidFill>
                  <a:srgbClr val="CC0000"/>
                </a:solidFill>
                <a:cs typeface="Arial" pitchFamily="34" charset="0"/>
              </a:rPr>
              <a:t>C</a:t>
            </a:r>
            <a:r>
              <a:rPr lang="en-US" altLang="zh-CN" sz="3600" b="1" dirty="0">
                <a:solidFill>
                  <a:schemeClr val="bg1"/>
                </a:solidFill>
                <a:cs typeface="Arial" pitchFamily="34" charset="0"/>
              </a:rPr>
              <a:t>ooperation </a:t>
            </a:r>
            <a:r>
              <a:rPr lang="en-US" altLang="zh-CN" sz="3600" b="1" dirty="0">
                <a:solidFill>
                  <a:srgbClr val="CC0000"/>
                </a:solidFill>
                <a:cs typeface="Arial" pitchFamily="34" charset="0"/>
              </a:rPr>
              <a:t>and</a:t>
            </a:r>
            <a:r>
              <a:rPr lang="en-US" altLang="zh-CN" sz="3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CN" sz="3600" b="1" dirty="0">
                <a:solidFill>
                  <a:srgbClr val="CC0000"/>
                </a:solidFill>
                <a:cs typeface="Arial" pitchFamily="34" charset="0"/>
              </a:rPr>
              <a:t>U</a:t>
            </a:r>
            <a:r>
              <a:rPr lang="en-US" altLang="zh-CN" sz="3600" b="1" dirty="0">
                <a:solidFill>
                  <a:schemeClr val="bg1"/>
                </a:solidFill>
                <a:cs typeface="Arial" pitchFamily="34" charset="0"/>
              </a:rPr>
              <a:t>nity</a:t>
            </a:r>
          </a:p>
          <a:p>
            <a:pPr algn="ctr"/>
            <a:r>
              <a:rPr lang="en-US" altLang="zh-CN" sz="3600" b="1" dirty="0">
                <a:solidFill>
                  <a:schemeClr val="bg1"/>
                </a:solidFill>
                <a:cs typeface="Arial" pitchFamily="34" charset="0"/>
              </a:rPr>
              <a:t> is the best way</a:t>
            </a:r>
          </a:p>
        </p:txBody>
      </p:sp>
      <p:pic>
        <p:nvPicPr>
          <p:cNvPr id="7" name="Picture 18" descr="生产基地副本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4348" y="428605"/>
            <a:ext cx="1785950" cy="86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28794" y="4929198"/>
            <a:ext cx="62865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i="1" dirty="0" smtClean="0">
                <a:solidFill>
                  <a:srgbClr val="FFFF00"/>
                </a:solidFill>
              </a:rPr>
              <a:t>谢谢您的观赏！</a:t>
            </a:r>
            <a:endParaRPr lang="en-US" altLang="zh-CN" sz="4000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altLang="zh-CN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Thanks for your attention!</a:t>
            </a:r>
            <a:endParaRPr lang="zh-CN" altLang="en-US" sz="3600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1643050"/>
            <a:ext cx="35004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b="1" dirty="0" smtClean="0">
                <a:solidFill>
                  <a:schemeClr val="bg1"/>
                </a:solidFill>
              </a:rPr>
              <a:t>诚信是基石，</a:t>
            </a:r>
            <a:endParaRPr lang="en-US" altLang="zh-CN" sz="4000" b="1" dirty="0" smtClean="0">
              <a:solidFill>
                <a:schemeClr val="bg1"/>
              </a:solidFill>
            </a:endParaRPr>
          </a:p>
          <a:p>
            <a:pPr algn="r"/>
            <a:r>
              <a:rPr lang="zh-CN" altLang="en-US" sz="4000" b="1" dirty="0" smtClean="0">
                <a:solidFill>
                  <a:schemeClr val="bg1"/>
                </a:solidFill>
              </a:rPr>
              <a:t>双赢是动力，</a:t>
            </a:r>
            <a:endParaRPr lang="en-US" altLang="zh-CN" sz="4000" b="1" dirty="0" smtClean="0">
              <a:solidFill>
                <a:schemeClr val="bg1"/>
              </a:solidFill>
            </a:endParaRPr>
          </a:p>
          <a:p>
            <a:pPr algn="r"/>
            <a:r>
              <a:rPr lang="zh-CN" altLang="en-US" sz="4000" b="1" dirty="0" smtClean="0">
                <a:solidFill>
                  <a:schemeClr val="bg1"/>
                </a:solidFill>
              </a:rPr>
              <a:t>团结合作是一条最好的路。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6248" y="6143644"/>
            <a:ext cx="19288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b="1" dirty="0" smtClean="0">
                <a:solidFill>
                  <a:srgbClr val="FF0000"/>
                </a:solidFill>
                <a:latin typeface="Georgia" pitchFamily="18" charset="0"/>
                <a:ea typeface="HY견명조" pitchFamily="18" charset="-127"/>
                <a:cs typeface="Arial" pitchFamily="34" charset="0"/>
              </a:rPr>
              <a:t>KOREA</a:t>
            </a:r>
            <a:endParaRPr lang="zh-CN" altLang="en-US" sz="3500" b="1" dirty="0">
              <a:solidFill>
                <a:srgbClr val="FF0000"/>
              </a:solidFill>
              <a:latin typeface="Georgia" pitchFamily="18" charset="0"/>
              <a:ea typeface="HY견명조" pitchFamily="18" charset="-127"/>
              <a:cs typeface="Arial" pitchFamily="34" charset="0"/>
            </a:endParaRPr>
          </a:p>
        </p:txBody>
      </p:sp>
      <p:pic>
        <p:nvPicPr>
          <p:cNvPr id="10" name="Picture 2" descr="C:\Users\lzs\Desktop\cu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28992" y="6286520"/>
            <a:ext cx="88715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389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utoUpdateAnimBg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19" descr="幻灯片抬头"/>
          <p:cNvSpPr>
            <a:spLocks noChangeAspect="1" noChangeArrowheads="1"/>
          </p:cNvSpPr>
          <p:nvPr/>
        </p:nvSpPr>
        <p:spPr bwMode="auto">
          <a:xfrm>
            <a:off x="8431213" y="6500813"/>
            <a:ext cx="785812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CN" altLang="zh-CN" sz="1200">
                <a:solidFill>
                  <a:srgbClr val="000000"/>
                </a:solidFill>
              </a:rPr>
              <a:t>*</a:t>
            </a:r>
          </a:p>
        </p:txBody>
      </p:sp>
      <p:pic>
        <p:nvPicPr>
          <p:cNvPr id="8" name="Picture 7" descr="world_map_sal3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1" y="2000241"/>
            <a:ext cx="7715304" cy="448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5-Point Star 8"/>
          <p:cNvSpPr>
            <a:spLocks noChangeArrowheads="1"/>
          </p:cNvSpPr>
          <p:nvPr/>
        </p:nvSpPr>
        <p:spPr bwMode="auto">
          <a:xfrm>
            <a:off x="4357686" y="3571876"/>
            <a:ext cx="206907" cy="201126"/>
          </a:xfrm>
          <a:prstGeom prst="star5">
            <a:avLst/>
          </a:prstGeom>
          <a:solidFill>
            <a:srgbClr val="0033CC"/>
          </a:solidFill>
          <a:ln w="25400" cap="flat" cmpd="sng">
            <a:solidFill>
              <a:srgbClr val="858585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0" name="5-Point Star 9"/>
          <p:cNvSpPr>
            <a:spLocks noChangeArrowheads="1"/>
          </p:cNvSpPr>
          <p:nvPr/>
        </p:nvSpPr>
        <p:spPr bwMode="auto">
          <a:xfrm>
            <a:off x="6215074" y="3071810"/>
            <a:ext cx="206907" cy="201126"/>
          </a:xfrm>
          <a:prstGeom prst="star5">
            <a:avLst/>
          </a:prstGeom>
          <a:solidFill>
            <a:srgbClr val="0033CC"/>
          </a:solidFill>
          <a:ln w="25400" cap="flat" cmpd="sng">
            <a:solidFill>
              <a:srgbClr val="858585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1" name="5-Point Star 10"/>
          <p:cNvSpPr>
            <a:spLocks noChangeArrowheads="1"/>
          </p:cNvSpPr>
          <p:nvPr/>
        </p:nvSpPr>
        <p:spPr bwMode="auto">
          <a:xfrm>
            <a:off x="1185832" y="3224203"/>
            <a:ext cx="206907" cy="201126"/>
          </a:xfrm>
          <a:prstGeom prst="star5">
            <a:avLst/>
          </a:prstGeom>
          <a:solidFill>
            <a:srgbClr val="0033CC"/>
          </a:solidFill>
          <a:ln w="25400" cap="flat" cmpd="sng">
            <a:solidFill>
              <a:srgbClr val="858585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708246" y="3086090"/>
            <a:ext cx="1517312" cy="1118853"/>
            <a:chOff x="0" y="0"/>
            <a:chExt cx="1571636" cy="1191152"/>
          </a:xfrm>
        </p:grpSpPr>
        <p:sp>
          <p:nvSpPr>
            <p:cNvPr id="13" name="TextBox 16"/>
            <p:cNvSpPr>
              <a:spLocks noChangeArrowheads="1"/>
            </p:cNvSpPr>
            <p:nvPr/>
          </p:nvSpPr>
          <p:spPr bwMode="auto">
            <a:xfrm>
              <a:off x="0" y="0"/>
              <a:ext cx="1571636" cy="1191152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        </a:t>
              </a:r>
              <a:r>
                <a:rPr lang="en-US" sz="1400" dirty="0">
                  <a:solidFill>
                    <a:srgbClr val="0033CC"/>
                  </a:solidFill>
                </a:rPr>
                <a:t>China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>
                  <a:solidFill>
                    <a:srgbClr val="595959"/>
                  </a:solidFill>
                </a:rPr>
                <a:t>Headquarters</a:t>
              </a:r>
              <a:endParaRPr lang="zh-CN" altLang="en-US" sz="1400" dirty="0">
                <a:solidFill>
                  <a:srgbClr val="595959"/>
                </a:solidFill>
              </a:endParaRPr>
            </a:p>
            <a:p>
              <a:pPr algn="ctr"/>
              <a:r>
                <a:rPr lang="en-US" sz="1200" i="1" dirty="0">
                  <a:solidFill>
                    <a:srgbClr val="595959"/>
                  </a:solidFill>
                </a:rPr>
                <a:t>Manufacturing</a:t>
              </a:r>
              <a:endParaRPr lang="zh-CN" altLang="en-US" sz="1200" i="1" dirty="0">
                <a:solidFill>
                  <a:srgbClr val="595959"/>
                </a:solidFill>
              </a:endParaRPr>
            </a:p>
            <a:p>
              <a:pPr algn="ctr"/>
              <a:r>
                <a:rPr lang="en-US" sz="1200" i="1" dirty="0">
                  <a:solidFill>
                    <a:srgbClr val="595959"/>
                  </a:solidFill>
                </a:rPr>
                <a:t>R&amp;D Center</a:t>
              </a:r>
              <a:endParaRPr lang="zh-CN" altLang="en-US" sz="1200" i="1" dirty="0">
                <a:solidFill>
                  <a:srgbClr val="595959"/>
                </a:solidFill>
              </a:endParaRPr>
            </a:p>
            <a:p>
              <a:pPr algn="ctr"/>
              <a:r>
                <a:rPr lang="en-US" sz="1200" i="1" dirty="0">
                  <a:solidFill>
                    <a:srgbClr val="595959"/>
                  </a:solidFill>
                </a:rPr>
                <a:t>Sales Offices</a:t>
              </a:r>
            </a:p>
          </p:txBody>
        </p:sp>
        <p:pic>
          <p:nvPicPr>
            <p:cNvPr id="14" name="Picture 20" descr="Picture3.pn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2125" y="141743"/>
              <a:ext cx="321471" cy="142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197570" y="2792403"/>
            <a:ext cx="1655250" cy="1117364"/>
            <a:chOff x="0" y="0"/>
            <a:chExt cx="1714500" cy="1191816"/>
          </a:xfrm>
        </p:grpSpPr>
        <p:sp>
          <p:nvSpPr>
            <p:cNvPr id="16" name="TextBox 13"/>
            <p:cNvSpPr>
              <a:spLocks noChangeArrowheads="1"/>
            </p:cNvSpPr>
            <p:nvPr/>
          </p:nvSpPr>
          <p:spPr bwMode="auto">
            <a:xfrm>
              <a:off x="0" y="0"/>
              <a:ext cx="1714500" cy="1191816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solidFill>
                    <a:srgbClr val="000000"/>
                  </a:solidFill>
                </a:rPr>
                <a:t>         </a:t>
              </a:r>
              <a:r>
                <a:rPr lang="en-US" sz="1400">
                  <a:solidFill>
                    <a:srgbClr val="0033CC"/>
                  </a:solidFill>
                </a:rPr>
                <a:t>Americas</a:t>
              </a:r>
            </a:p>
            <a:p>
              <a:pPr algn="ctr"/>
              <a:r>
                <a:rPr lang="en-US" sz="1400">
                  <a:solidFill>
                    <a:srgbClr val="595959"/>
                  </a:solidFill>
                </a:rPr>
                <a:t>Plymouth, MI</a:t>
              </a:r>
            </a:p>
            <a:p>
              <a:pPr algn="ctr"/>
              <a:r>
                <a:rPr lang="en-US" sz="1200" i="1">
                  <a:solidFill>
                    <a:srgbClr val="595959"/>
                  </a:solidFill>
                </a:rPr>
                <a:t>Sales Office</a:t>
              </a:r>
            </a:p>
            <a:p>
              <a:pPr algn="ctr"/>
              <a:r>
                <a:rPr lang="en-US" sz="1200" i="1">
                  <a:solidFill>
                    <a:srgbClr val="595959"/>
                  </a:solidFill>
                </a:rPr>
                <a:t>Technical Center</a:t>
              </a:r>
              <a:endParaRPr lang="zh-CN" altLang="en-US" sz="1200" i="1">
                <a:solidFill>
                  <a:srgbClr val="595959"/>
                </a:solidFill>
              </a:endParaRPr>
            </a:p>
            <a:p>
              <a:pPr algn="ctr"/>
              <a:r>
                <a:rPr lang="en-US" sz="1200" i="1">
                  <a:solidFill>
                    <a:srgbClr val="595959"/>
                  </a:solidFill>
                </a:rPr>
                <a:t>Warehouse</a:t>
              </a:r>
            </a:p>
          </p:txBody>
        </p:sp>
        <p:pic>
          <p:nvPicPr>
            <p:cNvPr id="17" name="Picture 22" descr="Picture3.pn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2606" y="179337"/>
              <a:ext cx="321469" cy="142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424332" y="3641715"/>
            <a:ext cx="1310407" cy="959443"/>
            <a:chOff x="0" y="0"/>
            <a:chExt cx="1357313" cy="1021556"/>
          </a:xfrm>
        </p:grpSpPr>
        <p:sp>
          <p:nvSpPr>
            <p:cNvPr id="19" name="TextBox 11"/>
            <p:cNvSpPr>
              <a:spLocks noChangeArrowheads="1"/>
            </p:cNvSpPr>
            <p:nvPr/>
          </p:nvSpPr>
          <p:spPr bwMode="auto">
            <a:xfrm>
              <a:off x="0" y="0"/>
              <a:ext cx="1357313" cy="1021556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solidFill>
                    <a:srgbClr val="000000"/>
                  </a:solidFill>
                </a:rPr>
                <a:t>        </a:t>
              </a:r>
              <a:r>
                <a:rPr lang="en-US" sz="1400">
                  <a:solidFill>
                    <a:srgbClr val="0033CC"/>
                  </a:solidFill>
                </a:rPr>
                <a:t>Seiko</a:t>
              </a:r>
              <a:endParaRPr lang="zh-CN" altLang="en-US" sz="1400">
                <a:solidFill>
                  <a:srgbClr val="0033CC"/>
                </a:solidFill>
              </a:endParaRPr>
            </a:p>
            <a:p>
              <a:pPr algn="ctr"/>
              <a:r>
                <a:rPr lang="en-US" sz="1400">
                  <a:solidFill>
                    <a:srgbClr val="595959"/>
                  </a:solidFill>
                </a:rPr>
                <a:t>Osaka, Japan</a:t>
              </a:r>
              <a:endParaRPr lang="zh-CN" altLang="en-US" sz="1400">
                <a:solidFill>
                  <a:srgbClr val="595959"/>
                </a:solidFill>
              </a:endParaRPr>
            </a:p>
            <a:p>
              <a:pPr algn="ctr"/>
              <a:r>
                <a:rPr lang="en-US" sz="1200" i="1">
                  <a:solidFill>
                    <a:srgbClr val="595959"/>
                  </a:solidFill>
                </a:rPr>
                <a:t>Sales Office</a:t>
              </a:r>
              <a:endParaRPr lang="zh-CN" altLang="en-US" sz="1200" i="1">
                <a:solidFill>
                  <a:srgbClr val="595959"/>
                </a:solidFill>
              </a:endParaRPr>
            </a:p>
            <a:p>
              <a:pPr algn="ctr"/>
              <a:r>
                <a:rPr lang="en-US" sz="1200" i="1">
                  <a:solidFill>
                    <a:srgbClr val="595959"/>
                  </a:solidFill>
                </a:rPr>
                <a:t>Warehouse</a:t>
              </a:r>
              <a:endParaRPr lang="en-US" sz="1400" i="1">
                <a:solidFill>
                  <a:srgbClr val="595959"/>
                </a:solidFill>
              </a:endParaRPr>
            </a:p>
          </p:txBody>
        </p:sp>
        <p:pic>
          <p:nvPicPr>
            <p:cNvPr id="20" name="Picture 21" descr="Picture3.pn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3909" y="142420"/>
              <a:ext cx="321466" cy="143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1142976" y="2857496"/>
            <a:ext cx="1241437" cy="957953"/>
            <a:chOff x="0" y="0"/>
            <a:chExt cx="1285875" cy="1021556"/>
          </a:xfrm>
        </p:grpSpPr>
        <p:sp>
          <p:nvSpPr>
            <p:cNvPr id="22" name="TextBox 14"/>
            <p:cNvSpPr>
              <a:spLocks noChangeArrowheads="1"/>
            </p:cNvSpPr>
            <p:nvPr/>
          </p:nvSpPr>
          <p:spPr bwMode="auto">
            <a:xfrm>
              <a:off x="0" y="0"/>
              <a:ext cx="1285875" cy="1021556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33CC"/>
                  </a:solidFill>
                </a:rPr>
                <a:t>           Europe</a:t>
              </a:r>
            </a:p>
            <a:p>
              <a:pPr algn="ctr"/>
              <a:r>
                <a:rPr lang="en-US" sz="1400" dirty="0">
                  <a:solidFill>
                    <a:srgbClr val="595959"/>
                  </a:solidFill>
                </a:rPr>
                <a:t>Limburg, Germany</a:t>
              </a:r>
              <a:endParaRPr lang="zh-CN" altLang="en-US" sz="1400" dirty="0">
                <a:solidFill>
                  <a:srgbClr val="595959"/>
                </a:solidFill>
              </a:endParaRPr>
            </a:p>
            <a:p>
              <a:pPr algn="ctr"/>
              <a:r>
                <a:rPr lang="en-US" sz="1200" i="1" dirty="0">
                  <a:solidFill>
                    <a:srgbClr val="595959"/>
                  </a:solidFill>
                </a:rPr>
                <a:t>Sales Office</a:t>
              </a:r>
            </a:p>
          </p:txBody>
        </p:sp>
        <p:pic>
          <p:nvPicPr>
            <p:cNvPr id="23" name="Picture 22" descr="Picture3.pn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6928" y="147069"/>
              <a:ext cx="321469" cy="142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TextBox 24"/>
          <p:cNvSpPr txBox="1"/>
          <p:nvPr/>
        </p:nvSpPr>
        <p:spPr>
          <a:xfrm>
            <a:off x="1785918" y="571480"/>
            <a:ext cx="7358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Ⅳ. </a:t>
            </a:r>
            <a:r>
              <a:rPr lang="zh-CN" altLang="en-US" sz="3200" b="1" dirty="0" smtClean="0"/>
              <a:t>勇闯国际  </a:t>
            </a:r>
            <a:r>
              <a:rPr lang="en-US" altLang="zh-CN" sz="2800" b="1" dirty="0" smtClean="0"/>
              <a:t>Global presence</a:t>
            </a:r>
            <a:endParaRPr lang="zh-CN" altLang="en-US" sz="2800" b="1" dirty="0"/>
          </a:p>
        </p:txBody>
      </p:sp>
      <p:sp>
        <p:nvSpPr>
          <p:cNvPr id="24" name="矩形 23"/>
          <p:cNvSpPr/>
          <p:nvPr/>
        </p:nvSpPr>
        <p:spPr>
          <a:xfrm>
            <a:off x="571472" y="1142984"/>
            <a:ext cx="82153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人本建立起一套完善的宽领域的服务网络，以更快的反馈满足客户的需求。</a:t>
            </a:r>
            <a:endParaRPr lang="en-US" altLang="zh-CN" dirty="0" smtClean="0"/>
          </a:p>
          <a:p>
            <a:r>
              <a:rPr lang="en-US" altLang="zh-CN" sz="1600" dirty="0" smtClean="0"/>
              <a:t>C&amp;U has established a comprehensive, wide-ranging service network.</a:t>
            </a:r>
          </a:p>
          <a:p>
            <a:r>
              <a:rPr lang="en-US" altLang="zh-CN" sz="1600" dirty="0" smtClean="0"/>
              <a:t>All these can guarantee </a:t>
            </a:r>
            <a:r>
              <a:rPr lang="en-US" altLang="zh-CN" sz="1600" dirty="0" smtClean="0">
                <a:solidFill>
                  <a:srgbClr val="FF0000"/>
                </a:solidFill>
              </a:rPr>
              <a:t>quick response </a:t>
            </a:r>
            <a:r>
              <a:rPr lang="en-US" altLang="zh-CN" sz="1600" dirty="0" smtClean="0"/>
              <a:t>to meet our customers’ demands.</a:t>
            </a:r>
            <a:endParaRPr lang="zh-CN" altLang="en-US" sz="1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                                                                                  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按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F5</a:t>
            </a:r>
            <a:r>
              <a:rPr lang="zh-CN" altLang="en-US" sz="1000">
                <a:solidFill>
                  <a:schemeClr val="bg1"/>
                </a:solidFill>
                <a:latin typeface="方正大黑简体" pitchFamily="2" charset="-122"/>
              </a:rPr>
              <a:t>放映观看 </a:t>
            </a:r>
            <a:r>
              <a:rPr lang="en-US" altLang="zh-CN" sz="1000">
                <a:solidFill>
                  <a:schemeClr val="bg1"/>
                </a:solidFill>
                <a:latin typeface="方正大黑简体" pitchFamily="2" charset="-122"/>
              </a:rPr>
              <a:t>(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请把文件夹放到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F</a:t>
            </a:r>
            <a:r>
              <a:rPr lang="zh-CN" altLang="en-US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盘根目录下</a:t>
            </a:r>
            <a:r>
              <a:rPr lang="en-US" altLang="zh-CN" sz="1000">
                <a:solidFill>
                  <a:schemeClr val="bg1"/>
                </a:solidFill>
                <a:latin typeface="方正魏碑简体"/>
                <a:ea typeface="方正魏碑简体"/>
                <a:cs typeface="方正魏碑简体"/>
              </a:rPr>
              <a:t>)</a:t>
            </a:r>
            <a:endParaRPr lang="zh-CN" altLang="en-US" sz="4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/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85918" y="571480"/>
            <a:ext cx="678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Ⅴ. </a:t>
            </a:r>
            <a:r>
              <a:rPr lang="zh-CN" altLang="en-US" sz="3200" b="1" dirty="0" smtClean="0"/>
              <a:t>体系认证  </a:t>
            </a:r>
            <a:r>
              <a:rPr lang="en-US" altLang="zh-CN" sz="3200" b="1" dirty="0" smtClean="0"/>
              <a:t>System certificates</a:t>
            </a:r>
            <a:endParaRPr lang="zh-CN" altLang="en-US" sz="3200" b="1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00034" y="1643050"/>
            <a:ext cx="2427287" cy="3433763"/>
            <a:chOff x="0" y="0"/>
            <a:chExt cx="2427878" cy="3433763"/>
          </a:xfrm>
        </p:grpSpPr>
        <p:pic>
          <p:nvPicPr>
            <p:cNvPr id="10" name="Picture 6" descr="I:\office\certificate\C&amp;U Group\C&amp;U Group 16949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5458"/>
              <a:ext cx="2413083" cy="341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hteck 3"/>
            <p:cNvSpPr>
              <a:spLocks noChangeArrowheads="1"/>
            </p:cNvSpPr>
            <p:nvPr/>
          </p:nvSpPr>
          <p:spPr bwMode="auto">
            <a:xfrm>
              <a:off x="10821" y="0"/>
              <a:ext cx="2417057" cy="3433763"/>
            </a:xfrm>
            <a:prstGeom prst="rect">
              <a:avLst/>
            </a:prstGeom>
            <a:noFill/>
            <a:ln w="50800" cap="flat" cmpd="thinThick">
              <a:solidFill>
                <a:srgbClr val="595959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 fontAlgn="ctr">
                <a:buClr>
                  <a:srgbClr val="FF0000"/>
                </a:buClr>
                <a:buSzPct val="70000"/>
              </a:pPr>
              <a:endParaRPr lang="zh-CN" altLang="zh-CN" sz="1600" b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42910" y="5286388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ISO/TS-16949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71868" y="528638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ISO14001</a:t>
            </a:r>
            <a:endParaRPr lang="zh-CN" altLang="en-US" dirty="0"/>
          </a:p>
        </p:txBody>
      </p:sp>
      <p:pic>
        <p:nvPicPr>
          <p:cNvPr id="16" name="Picture 10" descr="3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43636" y="1500174"/>
            <a:ext cx="278608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8"/>
          <p:cNvSpPr>
            <a:spLocks noChangeArrowheads="1"/>
          </p:cNvSpPr>
          <p:nvPr/>
        </p:nvSpPr>
        <p:spPr bwMode="auto">
          <a:xfrm>
            <a:off x="7072330" y="5286388"/>
            <a:ext cx="968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dirty="0">
                <a:ea typeface="方正大黑简体" pitchFamily="2" charset="-122"/>
                <a:sym typeface="Arial" pitchFamily="34" charset="0"/>
              </a:rPr>
              <a:t>ISO9001</a:t>
            </a:r>
            <a:endParaRPr lang="zh-CN" altLang="en-US" dirty="0">
              <a:ea typeface="方正大黑简体" pitchFamily="2" charset="-122"/>
            </a:endParaRPr>
          </a:p>
        </p:txBody>
      </p:sp>
      <p:pic>
        <p:nvPicPr>
          <p:cNvPr id="18" name="Picture 12" descr="3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14678" y="1500174"/>
            <a:ext cx="292895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5434013" y="6350000"/>
            <a:ext cx="339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按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F5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放映观看 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请把文件夹放到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F</a:t>
            </a:r>
            <a:r>
              <a:rPr lang="zh-CN" altLang="en-US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盘根目录下</a:t>
            </a:r>
            <a:r>
              <a:rPr lang="en-US" altLang="zh-CN" sz="1000" b="1">
                <a:solidFill>
                  <a:schemeClr val="bg1"/>
                </a:solidFill>
                <a:latin typeface="Arial" pitchFamily="34" charset="0"/>
                <a:ea typeface="方正魏碑简体"/>
                <a:cs typeface="Arial" pitchFamily="34" charset="0"/>
              </a:rPr>
              <a:t>)</a:t>
            </a:r>
            <a:endParaRPr lang="zh-CN" altLang="en-US" sz="4400" b="1">
              <a:solidFill>
                <a:schemeClr val="bg1"/>
              </a:solidFill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Rectangle 46"/>
          <p:cNvSpPr>
            <a:spLocks noChangeArrowheads="1"/>
          </p:cNvSpPr>
          <p:nvPr/>
        </p:nvSpPr>
        <p:spPr bwMode="auto">
          <a:xfrm flipV="1"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4" name="Picture 2" descr="C:\Users\lzs\Desktop\cu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488" y="471488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14480" y="1571612"/>
            <a:ext cx="6095995" cy="4009146"/>
            <a:chOff x="-1" y="2"/>
            <a:chExt cx="6095995" cy="3400423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-1" y="4381"/>
              <a:ext cx="531493" cy="783309"/>
              <a:chOff x="-1" y="0"/>
              <a:chExt cx="531493" cy="783309"/>
            </a:xfrm>
          </p:grpSpPr>
          <p:sp>
            <p:nvSpPr>
              <p:cNvPr id="42" name="燕尾形 36"/>
              <p:cNvSpPr>
                <a:spLocks noChangeArrowheads="1"/>
              </p:cNvSpPr>
              <p:nvPr/>
            </p:nvSpPr>
            <p:spPr bwMode="auto">
              <a:xfrm rot="5400000">
                <a:off x="-125910" y="125909"/>
                <a:ext cx="783309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燕尾形 4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sz="2400" b="1" dirty="0" smtClean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1</a:t>
                </a:r>
                <a:endParaRPr lang="zh-CN" altLang="en-US" sz="2400" b="1" dirty="0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531485" y="2"/>
              <a:ext cx="5564508" cy="605914"/>
              <a:chOff x="-7" y="2"/>
              <a:chExt cx="5564508" cy="605914"/>
            </a:xfrm>
          </p:grpSpPr>
          <p:sp>
            <p:nvSpPr>
              <p:cNvPr id="40" name="同侧圆角矩形 34"/>
              <p:cNvSpPr>
                <a:spLocks/>
              </p:cNvSpPr>
              <p:nvPr/>
            </p:nvSpPr>
            <p:spPr bwMode="auto">
              <a:xfrm rot="5400000">
                <a:off x="2479290" y="-2479295"/>
                <a:ext cx="605914" cy="5564508"/>
              </a:xfrm>
              <a:custGeom>
                <a:avLst/>
                <a:gdLst>
                  <a:gd name="T0" fmla="*/ 0 w 493787"/>
                  <a:gd name="T1" fmla="*/ 0 h 5564508"/>
                  <a:gd name="T2" fmla="*/ 493787 w 493787"/>
                  <a:gd name="T3" fmla="*/ 5564508 h 5564508"/>
                </a:gdLst>
                <a:ahLst/>
                <a:cxnLst>
                  <a:cxn ang="0">
                    <a:pos x="82299" y="0"/>
                  </a:cxn>
                  <a:cxn ang="0">
                    <a:pos x="411487" y="0"/>
                  </a:cxn>
                  <a:cxn ang="0">
                    <a:pos x="411486" y="0"/>
                  </a:cxn>
                  <a:cxn ang="0">
                    <a:pos x="493786" y="82299"/>
                  </a:cxn>
                  <a:cxn ang="0">
                    <a:pos x="493787" y="5564508"/>
                  </a:cxn>
                  <a:cxn ang="0">
                    <a:pos x="49378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99"/>
                  </a:cxn>
                  <a:cxn ang="0">
                    <a:pos x="0" y="82299"/>
                  </a:cxn>
                  <a:cxn ang="0">
                    <a:pos x="82298" y="0"/>
                  </a:cxn>
                </a:cxnLst>
                <a:rect l="T0" t="T1" r="T2" b="T3"/>
                <a:pathLst>
                  <a:path w="493787" h="5564508">
                    <a:moveTo>
                      <a:pt x="82299" y="0"/>
                    </a:moveTo>
                    <a:lnTo>
                      <a:pt x="411487" y="0"/>
                    </a:lnTo>
                    <a:lnTo>
                      <a:pt x="411486" y="0"/>
                    </a:lnTo>
                    <a:cubicBezTo>
                      <a:pt x="456939" y="0"/>
                      <a:pt x="493786" y="36846"/>
                      <a:pt x="493786" y="82299"/>
                    </a:cubicBezTo>
                    <a:lnTo>
                      <a:pt x="493787" y="5564508"/>
                    </a:lnTo>
                    <a:lnTo>
                      <a:pt x="49378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99"/>
                    </a:lnTo>
                    <a:lnTo>
                      <a:pt x="0" y="82299"/>
                    </a:lnTo>
                    <a:cubicBezTo>
                      <a:pt x="0" y="36846"/>
                      <a:pt x="36846" y="0"/>
                      <a:pt x="82298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同侧圆角矩形 6"/>
              <p:cNvSpPr>
                <a:spLocks noChangeArrowheads="1"/>
              </p:cNvSpPr>
              <p:nvPr/>
            </p:nvSpPr>
            <p:spPr bwMode="auto">
              <a:xfrm>
                <a:off x="0" y="24104"/>
                <a:ext cx="5540403" cy="581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FF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latin typeface="SimSun" pitchFamily="2" charset="-122"/>
                    <a:ea typeface="SimSun" pitchFamily="2" charset="-122"/>
                    <a:cs typeface="Arial" pitchFamily="34" charset="0"/>
                    <a:sym typeface="Arial" pitchFamily="34" charset="0"/>
                  </a:rPr>
                  <a:t>集团概况 </a:t>
                </a:r>
                <a:r>
                  <a:rPr lang="zh-CN" altLang="en-US" sz="2400" b="1" dirty="0" smtClean="0"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</a:t>
                </a:r>
                <a:r>
                  <a:rPr lang="en-US" altLang="zh-CN" sz="2000" b="1" dirty="0" smtClean="0"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Group overview</a:t>
                </a:r>
                <a:endParaRPr lang="zh-CN" altLang="en-US" sz="2000" b="1" dirty="0"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-1" y="663574"/>
              <a:ext cx="531493" cy="790620"/>
              <a:chOff x="-1" y="0"/>
              <a:chExt cx="531493" cy="790620"/>
            </a:xfrm>
          </p:grpSpPr>
          <p:sp>
            <p:nvSpPr>
              <p:cNvPr id="38" name="燕尾形 32"/>
              <p:cNvSpPr>
                <a:spLocks noChangeArrowheads="1"/>
              </p:cNvSpPr>
              <p:nvPr/>
            </p:nvSpPr>
            <p:spPr bwMode="auto">
              <a:xfrm rot="5400000">
                <a:off x="-129565" y="129564"/>
                <a:ext cx="790620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燕尾形 8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2</a:t>
                </a:r>
                <a:endParaRPr lang="zh-CN" altLang="en-US" sz="2400" b="1" dirty="0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500066" y="663575"/>
              <a:ext cx="5595927" cy="608845"/>
              <a:chOff x="-31425" y="1"/>
              <a:chExt cx="5595927" cy="608845"/>
            </a:xfrm>
          </p:grpSpPr>
          <p:sp>
            <p:nvSpPr>
              <p:cNvPr id="36" name="同侧圆角矩形 30"/>
              <p:cNvSpPr>
                <a:spLocks/>
              </p:cNvSpPr>
              <p:nvPr/>
            </p:nvSpPr>
            <p:spPr bwMode="auto">
              <a:xfrm rot="5400000">
                <a:off x="2477825" y="-2477830"/>
                <a:ext cx="608845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同侧圆角矩形 10"/>
              <p:cNvSpPr>
                <a:spLocks noChangeArrowheads="1"/>
              </p:cNvSpPr>
              <p:nvPr/>
            </p:nvSpPr>
            <p:spPr bwMode="auto">
              <a:xfrm>
                <a:off x="-31425" y="63523"/>
                <a:ext cx="5540416" cy="445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FF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latin typeface="SimSun" pitchFamily="2" charset="-122"/>
                    <a:ea typeface="SimSun" pitchFamily="2" charset="-122"/>
                    <a:cs typeface="Arial" pitchFamily="34" charset="0"/>
                    <a:sym typeface="Arial" pitchFamily="34" charset="0"/>
                  </a:rPr>
                  <a:t>生产基地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    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Arial" pitchFamily="34" charset="0"/>
                  </a:rPr>
                  <a:t>Manufacturing bases</a:t>
                </a:r>
                <a:endParaRPr lang="zh-CN" altLang="en-US" sz="2000" b="1" dirty="0">
                  <a:solidFill>
                    <a:srgbClr val="FF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0" y="1322766"/>
              <a:ext cx="531492" cy="759273"/>
              <a:chOff x="0" y="0"/>
              <a:chExt cx="531492" cy="759273"/>
            </a:xfrm>
          </p:grpSpPr>
          <p:sp>
            <p:nvSpPr>
              <p:cNvPr id="34" name="燕尾形 28"/>
              <p:cNvSpPr>
                <a:spLocks noChangeArrowheads="1"/>
              </p:cNvSpPr>
              <p:nvPr/>
            </p:nvSpPr>
            <p:spPr bwMode="auto">
              <a:xfrm rot="5400000">
                <a:off x="-113891" y="113891"/>
                <a:ext cx="759273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燕尾形 12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3</a:t>
                </a:r>
                <a:endParaRPr lang="zh-CN" altLang="en-US" sz="2400" b="1" dirty="0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500066" y="1322768"/>
              <a:ext cx="5595927" cy="616155"/>
              <a:chOff x="-31425" y="1"/>
              <a:chExt cx="5595927" cy="616155"/>
            </a:xfrm>
          </p:grpSpPr>
          <p:sp>
            <p:nvSpPr>
              <p:cNvPr id="32" name="同侧圆角矩形 26"/>
              <p:cNvSpPr>
                <a:spLocks/>
              </p:cNvSpPr>
              <p:nvPr/>
            </p:nvSpPr>
            <p:spPr bwMode="auto">
              <a:xfrm rot="5400000">
                <a:off x="2474170" y="-2474175"/>
                <a:ext cx="616155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同侧圆角矩形 14"/>
              <p:cNvSpPr>
                <a:spLocks noChangeArrowheads="1"/>
              </p:cNvSpPr>
              <p:nvPr/>
            </p:nvSpPr>
            <p:spPr bwMode="auto">
              <a:xfrm>
                <a:off x="-31425" y="70835"/>
                <a:ext cx="5540416" cy="445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应用领域     </a:t>
                </a:r>
                <a:r>
                  <a:rPr lang="en-US" altLang="zh-CN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Application</a:t>
                </a: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0" y="1981958"/>
              <a:ext cx="531492" cy="805243"/>
              <a:chOff x="0" y="-1"/>
              <a:chExt cx="531492" cy="805243"/>
            </a:xfrm>
          </p:grpSpPr>
          <p:sp>
            <p:nvSpPr>
              <p:cNvPr id="30" name="燕尾形 24"/>
              <p:cNvSpPr>
                <a:spLocks noChangeArrowheads="1"/>
              </p:cNvSpPr>
              <p:nvPr/>
            </p:nvSpPr>
            <p:spPr bwMode="auto">
              <a:xfrm rot="5400000">
                <a:off x="-136876" y="136875"/>
                <a:ext cx="805243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燕尾形 16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4</a:t>
                </a:r>
                <a:endParaRPr lang="zh-CN" altLang="en-US" sz="2400" b="1" dirty="0"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500066" y="1981960"/>
              <a:ext cx="5595928" cy="623467"/>
              <a:chOff x="-31425" y="0"/>
              <a:chExt cx="5595928" cy="623467"/>
            </a:xfrm>
          </p:grpSpPr>
          <p:sp>
            <p:nvSpPr>
              <p:cNvPr id="28" name="同侧圆角矩形 22"/>
              <p:cNvSpPr>
                <a:spLocks/>
              </p:cNvSpPr>
              <p:nvPr/>
            </p:nvSpPr>
            <p:spPr bwMode="auto">
              <a:xfrm rot="5400000">
                <a:off x="2470515" y="-2470520"/>
                <a:ext cx="623467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同侧圆角矩形 18"/>
              <p:cNvSpPr>
                <a:spLocks noChangeArrowheads="1"/>
              </p:cNvSpPr>
              <p:nvPr/>
            </p:nvSpPr>
            <p:spPr bwMode="auto">
              <a:xfrm>
                <a:off x="-31425" y="78146"/>
                <a:ext cx="5540416" cy="445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研发技术     </a:t>
                </a:r>
                <a:r>
                  <a:rPr lang="en-US" altLang="zh-CN" sz="2000" b="1" dirty="0" smtClean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R&amp;D capacity</a:t>
                </a:r>
              </a:p>
            </p:txBody>
          </p:sp>
        </p:grpSp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0" y="2641152"/>
              <a:ext cx="531492" cy="759273"/>
              <a:chOff x="0" y="0"/>
              <a:chExt cx="531492" cy="759273"/>
            </a:xfrm>
          </p:grpSpPr>
          <p:sp>
            <p:nvSpPr>
              <p:cNvPr id="26" name="燕尾形 20"/>
              <p:cNvSpPr>
                <a:spLocks noChangeArrowheads="1"/>
              </p:cNvSpPr>
              <p:nvPr/>
            </p:nvSpPr>
            <p:spPr bwMode="auto">
              <a:xfrm rot="5400000">
                <a:off x="-113891" y="113891"/>
                <a:ext cx="759273" cy="531491"/>
              </a:xfrm>
              <a:prstGeom prst="chevron">
                <a:avLst>
                  <a:gd name="adj" fmla="val 49993"/>
                </a:avLst>
              </a:prstGeom>
              <a:gradFill rotWithShape="1">
                <a:gsLst>
                  <a:gs pos="0">
                    <a:srgbClr val="448776"/>
                  </a:gs>
                  <a:gs pos="79999">
                    <a:srgbClr val="59B29A"/>
                  </a:gs>
                  <a:gs pos="100000">
                    <a:srgbClr val="59B49C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燕尾形 20"/>
              <p:cNvSpPr>
                <a:spLocks noChangeArrowheads="1"/>
              </p:cNvSpPr>
              <p:nvPr/>
            </p:nvSpPr>
            <p:spPr bwMode="auto">
              <a:xfrm>
                <a:off x="1" y="265746"/>
                <a:ext cx="531491" cy="2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780" tIns="17780" rIns="17780" bIns="1778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>
                    <a:solidFill>
                      <a:srgbClr val="000000"/>
                    </a:solidFill>
                    <a:latin typeface="Arial" pitchFamily="34" charset="0"/>
                    <a:ea typeface="黑体" pitchFamily="2" charset="-122"/>
                    <a:cs typeface="Arial" pitchFamily="34" charset="0"/>
                    <a:sym typeface="黑体" pitchFamily="2" charset="-122"/>
                  </a:rPr>
                  <a:t>5</a:t>
                </a:r>
                <a:endParaRPr lang="zh-CN" altLang="en-US" sz="2400" b="1">
                  <a:solidFill>
                    <a:srgbClr val="000000"/>
                  </a:solidFill>
                  <a:latin typeface="Arial" pitchFamily="34" charset="0"/>
                  <a:ea typeface="黑体" pitchFamily="2" charset="-122"/>
                  <a:cs typeface="Arial" pitchFamily="34" charset="0"/>
                  <a:sym typeface="黑体" pitchFamily="2" charset="-122"/>
                </a:endParaRPr>
              </a:p>
            </p:txBody>
          </p:sp>
        </p:grp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500066" y="2641153"/>
              <a:ext cx="5595927" cy="570187"/>
              <a:chOff x="-31425" y="1"/>
              <a:chExt cx="5595927" cy="570187"/>
            </a:xfrm>
          </p:grpSpPr>
          <p:sp>
            <p:nvSpPr>
              <p:cNvPr id="24" name="同侧圆角矩形 18"/>
              <p:cNvSpPr>
                <a:spLocks/>
              </p:cNvSpPr>
              <p:nvPr/>
            </p:nvSpPr>
            <p:spPr bwMode="auto">
              <a:xfrm rot="5400000">
                <a:off x="2497154" y="-2497159"/>
                <a:ext cx="570187" cy="5564508"/>
              </a:xfrm>
              <a:custGeom>
                <a:avLst/>
                <a:gdLst>
                  <a:gd name="T0" fmla="*/ 0 w 493527"/>
                  <a:gd name="T1" fmla="*/ 0 h 5564508"/>
                  <a:gd name="T2" fmla="*/ 493527 w 493527"/>
                  <a:gd name="T3" fmla="*/ 5564508 h 5564508"/>
                </a:gdLst>
                <a:ahLst/>
                <a:cxnLst>
                  <a:cxn ang="0">
                    <a:pos x="82256" y="0"/>
                  </a:cxn>
                  <a:cxn ang="0">
                    <a:pos x="411270" y="0"/>
                  </a:cxn>
                  <a:cxn ang="0">
                    <a:pos x="411269" y="0"/>
                  </a:cxn>
                  <a:cxn ang="0">
                    <a:pos x="493526" y="82256"/>
                  </a:cxn>
                  <a:cxn ang="0">
                    <a:pos x="493527" y="5564508"/>
                  </a:cxn>
                  <a:cxn ang="0">
                    <a:pos x="493527" y="5564508"/>
                  </a:cxn>
                  <a:cxn ang="0">
                    <a:pos x="0" y="5564508"/>
                  </a:cxn>
                  <a:cxn ang="0">
                    <a:pos x="0" y="5564508"/>
                  </a:cxn>
                  <a:cxn ang="0">
                    <a:pos x="0" y="82256"/>
                  </a:cxn>
                  <a:cxn ang="0">
                    <a:pos x="0" y="82256"/>
                  </a:cxn>
                  <a:cxn ang="0">
                    <a:pos x="82255" y="0"/>
                  </a:cxn>
                </a:cxnLst>
                <a:rect l="T0" t="T1" r="T2" b="T3"/>
                <a:pathLst>
                  <a:path w="493527" h="5564508">
                    <a:moveTo>
                      <a:pt x="82256" y="0"/>
                    </a:moveTo>
                    <a:lnTo>
                      <a:pt x="411270" y="0"/>
                    </a:lnTo>
                    <a:lnTo>
                      <a:pt x="411269" y="0"/>
                    </a:lnTo>
                    <a:cubicBezTo>
                      <a:pt x="456698" y="0"/>
                      <a:pt x="493526" y="36827"/>
                      <a:pt x="493526" y="82256"/>
                    </a:cubicBezTo>
                    <a:lnTo>
                      <a:pt x="493527" y="5564508"/>
                    </a:lnTo>
                    <a:lnTo>
                      <a:pt x="493527" y="5564508"/>
                    </a:lnTo>
                    <a:lnTo>
                      <a:pt x="0" y="5564508"/>
                    </a:lnTo>
                    <a:lnTo>
                      <a:pt x="0" y="5564508"/>
                    </a:lnTo>
                    <a:lnTo>
                      <a:pt x="0" y="82256"/>
                    </a:lnTo>
                    <a:lnTo>
                      <a:pt x="0" y="82256"/>
                    </a:lnTo>
                    <a:cubicBezTo>
                      <a:pt x="0" y="36827"/>
                      <a:pt x="36827" y="0"/>
                      <a:pt x="82255" y="0"/>
                    </a:cubicBezTo>
                    <a:close/>
                  </a:path>
                </a:pathLst>
              </a:custGeom>
              <a:solidFill>
                <a:srgbClr val="D6E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同侧圆角矩形 22"/>
              <p:cNvSpPr>
                <a:spLocks noChangeArrowheads="1"/>
              </p:cNvSpPr>
              <p:nvPr/>
            </p:nvSpPr>
            <p:spPr bwMode="auto">
              <a:xfrm>
                <a:off x="-31425" y="85458"/>
                <a:ext cx="5540416" cy="445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0904" tIns="10795" rIns="10795" bIns="10795" anchor="ctr"/>
              <a:lstStyle/>
              <a:p>
                <a:pPr marL="171450" lvl="1" indent="-171450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zh-CN" altLang="en-US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        </a:t>
                </a:r>
                <a:r>
                  <a:rPr lang="zh-CN" altLang="en-US" sz="24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人本愿景     </a:t>
                </a:r>
                <a:r>
                  <a:rPr lang="en-US" altLang="zh-CN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Vision of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C&amp;U</a:t>
                </a: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2936</TotalTime>
  <Words>4397</Words>
  <Application>Microsoft Office PowerPoint</Application>
  <PresentationFormat>화면 슬라이드 쇼(4:3)</PresentationFormat>
  <Paragraphs>983</Paragraphs>
  <Slides>63</Slides>
  <Notes>6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63</vt:i4>
      </vt:variant>
    </vt:vector>
  </HeadingPairs>
  <TitlesOfParts>
    <vt:vector size="65" baseType="lpstr">
      <vt:lpstr>Office 主题</vt:lpstr>
      <vt:lpstr>图表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sean</dc:creator>
  <cp:lastModifiedBy>user</cp:lastModifiedBy>
  <cp:revision>209</cp:revision>
  <dcterms:modified xsi:type="dcterms:W3CDTF">2014-11-12T06:31:40Z</dcterms:modified>
</cp:coreProperties>
</file>